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comments/modernComment_101_F3570B9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8" r:id="rId2"/>
    <p:sldMasterId id="2147483676" r:id="rId3"/>
    <p:sldMasterId id="2147483678" r:id="rId4"/>
    <p:sldMasterId id="2147483686" r:id="rId5"/>
    <p:sldMasterId id="2147483684" r:id="rId6"/>
  </p:sldMasterIdLst>
  <p:handoutMasterIdLst>
    <p:handoutMasterId r:id="rId13"/>
  </p:handoutMasterIdLst>
  <p:sldIdLst>
    <p:sldId id="256" r:id="rId7"/>
    <p:sldId id="257" r:id="rId8"/>
    <p:sldId id="258" r:id="rId9"/>
    <p:sldId id="259" r:id="rId10"/>
    <p:sldId id="260" r:id="rId11"/>
    <p:sldId id="261" r:id="rId1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CD82F0-90D8-F07A-1113-B903FA2AFBF7}" name="Rob Goverde" initials="RG" userId="S::rgoverde@tudelft.nl::953d48fc-722b-401f-aa6d-9493c0c0c7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C1D2C"/>
    <a:srgbClr val="0D6E7A"/>
    <a:srgbClr val="483A82"/>
    <a:srgbClr val="8B4E1F"/>
    <a:srgbClr val="00618A"/>
    <a:srgbClr val="243447"/>
    <a:srgbClr val="3B2F6B"/>
    <a:srgbClr val="D4A373"/>
    <a:srgbClr val="D8C2A6"/>
    <a:srgbClr val="A9C7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73" autoAdjust="0"/>
    <p:restoredTop sz="94660"/>
  </p:normalViewPr>
  <p:slideViewPr>
    <p:cSldViewPr snapToGrid="0">
      <p:cViewPr>
        <p:scale>
          <a:sx n="33" d="100"/>
          <a:sy n="33" d="100"/>
        </p:scale>
        <p:origin x="4230" y="210"/>
      </p:cViewPr>
      <p:guideLst/>
    </p:cSldViewPr>
  </p:slideViewPr>
  <p:notesTextViewPr>
    <p:cViewPr>
      <p:scale>
        <a:sx n="1" d="1"/>
        <a:sy n="1" d="1"/>
      </p:scale>
      <p:origin x="0" y="0"/>
    </p:cViewPr>
  </p:notesTextViewPr>
  <p:notesViewPr>
    <p:cSldViewPr snapToGrid="0">
      <p:cViewPr varScale="1">
        <p:scale>
          <a:sx n="118" d="100"/>
          <a:sy n="118" d="100"/>
        </p:scale>
        <p:origin x="476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presProps" Target="presProps.xml"/></Relationships>
</file>

<file path=ppt/comments/modernComment_101_F3570B90.xml><?xml version="1.0" encoding="utf-8"?>
<p188:cmLst xmlns:a="http://schemas.openxmlformats.org/drawingml/2006/main" xmlns:r="http://schemas.openxmlformats.org/officeDocument/2006/relationships" xmlns:p188="http://schemas.microsoft.com/office/powerpoint/2018/8/main">
  <p188:cm id="{BB21BC74-1398-4F04-A3EC-0C0BF7284F69}" authorId="{5DCD82F0-90D8-F07A-1113-B903FA2AFBF7}" created="2026-04-29T17:00:25.436">
    <ac:txMkLst xmlns:ac="http://schemas.microsoft.com/office/drawing/2013/main/command">
      <pc:docMk xmlns:pc="http://schemas.microsoft.com/office/powerpoint/2013/main/command"/>
      <pc:sldMk xmlns:pc="http://schemas.microsoft.com/office/powerpoint/2013/main/command" cId="4082568080" sldId="257"/>
      <ac:spMk id="10" creationId="{F728DA25-49E7-F72C-6C96-556C257B006B}"/>
      <ac:txMk cp="0" len="33">
        <ac:context len="2186" hash="1703300622"/>
      </ac:txMk>
    </ac:txMkLst>
    <p188:pos x="8234290" y="603481"/>
    <p188:txBody>
      <a:bodyPr/>
      <a:lstStyle/>
      <a:p>
        <a:r>
          <a:rPr lang="nl-NL"/>
          <a:t>Why 6 pages? Are they different than the first one?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13D352-9FC4-0D06-1C7F-CD228CFD69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E7F31E-559F-4B5C-B7F7-42BBAE91C5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6219A5-9070-4317-80DE-AC5755A810A7}" type="datetimeFigureOut">
              <a:rPr lang="en-US" smtClean="0"/>
              <a:t>5/6/2026</a:t>
            </a:fld>
            <a:endParaRPr lang="en-US"/>
          </a:p>
        </p:txBody>
      </p:sp>
      <p:sp>
        <p:nvSpPr>
          <p:cNvPr id="4" name="Footer Placeholder 3">
            <a:extLst>
              <a:ext uri="{FF2B5EF4-FFF2-40B4-BE49-F238E27FC236}">
                <a16:creationId xmlns:a16="http://schemas.microsoft.com/office/drawing/2014/main" id="{C8CC2FB4-89D1-E562-62A6-AC6DC79CE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074AE69-890A-9893-E78A-BE32EFBACDB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FBDBF2F-31B1-4835-A246-4CB7A0313FCD}" type="slidenum">
              <a:rPr lang="en-US" smtClean="0"/>
              <a:t>‹#›</a:t>
            </a:fld>
            <a:endParaRPr lang="en-US"/>
          </a:p>
        </p:txBody>
      </p:sp>
    </p:spTree>
    <p:extLst>
      <p:ext uri="{BB962C8B-B14F-4D97-AF65-F5344CB8AC3E}">
        <p14:creationId xmlns:p14="http://schemas.microsoft.com/office/powerpoint/2010/main" val="248795497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0841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2380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5003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4852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2705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50093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6.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hteck 21">
            <a:extLst>
              <a:ext uri="{FF2B5EF4-FFF2-40B4-BE49-F238E27FC236}">
                <a16:creationId xmlns:a16="http://schemas.microsoft.com/office/drawing/2014/main" id="{BC72CC9C-C363-57BD-42DA-3F7773F78A83}"/>
              </a:ext>
            </a:extLst>
          </p:cNvPr>
          <p:cNvSpPr/>
          <p:nvPr userDrawn="1"/>
        </p:nvSpPr>
        <p:spPr>
          <a:xfrm>
            <a:off x="-1" y="-1"/>
            <a:ext cx="21383625" cy="3657600"/>
          </a:xfrm>
          <a:prstGeom prst="rect">
            <a:avLst/>
          </a:prstGeom>
          <a:solidFill>
            <a:srgbClr val="1F4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p>
        </p:txBody>
      </p:sp>
      <p:sp>
        <p:nvSpPr>
          <p:cNvPr id="16" name="Rectangle 8">
            <a:extLst>
              <a:ext uri="{FF2B5EF4-FFF2-40B4-BE49-F238E27FC236}">
                <a16:creationId xmlns:a16="http://schemas.microsoft.com/office/drawing/2014/main" id="{B429D7AD-83C4-4662-4A1A-F452ED2145A0}"/>
              </a:ext>
            </a:extLst>
          </p:cNvPr>
          <p:cNvSpPr>
            <a:spLocks noChangeArrowheads="1"/>
          </p:cNvSpPr>
          <p:nvPr userDrawn="1"/>
        </p:nvSpPr>
        <p:spPr bwMode="auto">
          <a:xfrm>
            <a:off x="0" y="28717712"/>
            <a:ext cx="21383626" cy="1557500"/>
          </a:xfrm>
          <a:prstGeom prst="rect">
            <a:avLst/>
          </a:prstGeom>
          <a:solidFill>
            <a:srgbClr val="1F4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de-DE" sz="1801">
              <a:solidFill>
                <a:schemeClr val="lt1"/>
              </a:solidFill>
            </a:endParaRPr>
          </a:p>
        </p:txBody>
      </p:sp>
      <p:pic>
        <p:nvPicPr>
          <p:cNvPr id="15" name="Picture 14">
            <a:extLst>
              <a:ext uri="{FF2B5EF4-FFF2-40B4-BE49-F238E27FC236}">
                <a16:creationId xmlns:a16="http://schemas.microsoft.com/office/drawing/2014/main" id="{CDF7F874-A017-534A-29ED-B6E6B8DD899D}"/>
              </a:ext>
            </a:extLst>
          </p:cNvPr>
          <p:cNvPicPr>
            <a:picLocks noChangeAspect="1"/>
          </p:cNvPicPr>
          <p:nvPr userDrawn="1"/>
        </p:nvPicPr>
        <p:blipFill>
          <a:blip r:embed="rId3">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245832" y="28146414"/>
            <a:ext cx="4414077" cy="1969794"/>
          </a:xfrm>
          <a:prstGeom prst="rect">
            <a:avLst/>
          </a:prstGeom>
          <a:ln>
            <a:noFill/>
          </a:ln>
          <a:effectLst>
            <a:outerShdw blurRad="50800" dist="38100" dir="18900000" algn="bl" rotWithShape="0">
              <a:prstClr val="black">
                <a:alpha val="40000"/>
              </a:prstClr>
            </a:outerShdw>
          </a:effectLst>
        </p:spPr>
      </p:pic>
      <p:sp>
        <p:nvSpPr>
          <p:cNvPr id="17" name="Rectangle 16">
            <a:extLst>
              <a:ext uri="{FF2B5EF4-FFF2-40B4-BE49-F238E27FC236}">
                <a16:creationId xmlns:a16="http://schemas.microsoft.com/office/drawing/2014/main" id="{EF3427B4-85B3-EC8D-A1A2-DF57C09F5793}"/>
              </a:ext>
            </a:extLst>
          </p:cNvPr>
          <p:cNvSpPr/>
          <p:nvPr userDrawn="1"/>
        </p:nvSpPr>
        <p:spPr>
          <a:xfrm>
            <a:off x="17250919" y="28967306"/>
            <a:ext cx="4132705" cy="1077218"/>
          </a:xfrm>
          <a:prstGeom prst="rect">
            <a:avLst/>
          </a:prstGeom>
        </p:spPr>
        <p:txBody>
          <a:bodyPr wrap="square">
            <a:spAutoFit/>
          </a:bodyPr>
          <a:lstStyle/>
          <a:p>
            <a:pPr algn="ctr"/>
            <a:r>
              <a:rPr kumimoji="0" lang="de-DE" altLang="de-DE" sz="3200" b="1" i="0" u="none" strike="noStrike" cap="none" normalizeH="0" baseline="0" dirty="0">
                <a:ln>
                  <a:noFill/>
                </a:ln>
                <a:solidFill>
                  <a:schemeClr val="bg1"/>
                </a:solidFill>
                <a:effectLst/>
                <a:latin typeface="Open Sans" panose="020B0606030504020204" pitchFamily="34" charset="0"/>
              </a:rPr>
              <a:t>Rail</a:t>
            </a:r>
            <a:r>
              <a:rPr kumimoji="0" lang="en-US" altLang="zh-CN" sz="3200" b="1" i="0" u="none" strike="noStrike" cap="none" normalizeH="0" baseline="0" dirty="0">
                <a:ln>
                  <a:noFill/>
                </a:ln>
                <a:solidFill>
                  <a:schemeClr val="bg1"/>
                </a:solidFill>
                <a:effectLst/>
                <a:latin typeface="Open Sans" panose="020B0606030504020204" pitchFamily="34" charset="0"/>
              </a:rPr>
              <a:t>Sanya</a:t>
            </a:r>
            <a:r>
              <a:rPr kumimoji="0" lang="de-DE" altLang="de-DE" sz="3200" b="1" i="0" u="none" strike="noStrike" cap="none" normalizeH="0" baseline="0" dirty="0">
                <a:ln>
                  <a:noFill/>
                </a:ln>
                <a:solidFill>
                  <a:schemeClr val="bg1"/>
                </a:solidFill>
                <a:effectLst/>
                <a:latin typeface="Open Sans" panose="020B0606030504020204" pitchFamily="34" charset="0"/>
              </a:rPr>
              <a:t> 2027 </a:t>
            </a:r>
          </a:p>
          <a:p>
            <a:pPr algn="ctr"/>
            <a:r>
              <a:rPr kumimoji="0" lang="de-DE" altLang="de-DE" sz="3200" b="1" i="0" u="none" strike="noStrike" cap="none" normalizeH="0" baseline="0" dirty="0">
                <a:ln>
                  <a:noFill/>
                </a:ln>
                <a:solidFill>
                  <a:schemeClr val="bg1"/>
                </a:solidFill>
                <a:effectLst/>
                <a:latin typeface="Open Sans" panose="020B0606030504020204" pitchFamily="34" charset="0"/>
              </a:rPr>
              <a:t>12–15 April 2027</a:t>
            </a:r>
            <a:endParaRPr lang="en-GB" sz="3200" dirty="0"/>
          </a:p>
        </p:txBody>
      </p:sp>
      <p:pic>
        <p:nvPicPr>
          <p:cNvPr id="19" name="Picture 18" descr="A blue and white logo&#10;&#10;Description automatically generated">
            <a:extLst>
              <a:ext uri="{FF2B5EF4-FFF2-40B4-BE49-F238E27FC236}">
                <a16:creationId xmlns:a16="http://schemas.microsoft.com/office/drawing/2014/main" id="{12C6F1C1-2BC1-C77F-148D-802F63C6AAD8}"/>
              </a:ext>
            </a:extLst>
          </p:cNvPr>
          <p:cNvPicPr>
            <a:picLocks noChangeAspect="1"/>
          </p:cNvPicPr>
          <p:nvPr userDrawn="1"/>
        </p:nvPicPr>
        <p:blipFill>
          <a:blip r:embed="rId4">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4799585" y="28717712"/>
            <a:ext cx="4132705" cy="1456107"/>
          </a:xfrm>
          <a:prstGeom prst="rect">
            <a:avLst/>
          </a:prstGeom>
        </p:spPr>
      </p:pic>
    </p:spTree>
    <p:extLst>
      <p:ext uri="{BB962C8B-B14F-4D97-AF65-F5344CB8AC3E}">
        <p14:creationId xmlns:p14="http://schemas.microsoft.com/office/powerpoint/2010/main" val="2934228697"/>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hteck 21">
            <a:extLst>
              <a:ext uri="{FF2B5EF4-FFF2-40B4-BE49-F238E27FC236}">
                <a16:creationId xmlns:a16="http://schemas.microsoft.com/office/drawing/2014/main" id="{BC72CC9C-C363-57BD-42DA-3F7773F78A83}"/>
              </a:ext>
            </a:extLst>
          </p:cNvPr>
          <p:cNvSpPr/>
          <p:nvPr userDrawn="1"/>
        </p:nvSpPr>
        <p:spPr>
          <a:xfrm>
            <a:off x="-1" y="-1"/>
            <a:ext cx="21383625" cy="3657600"/>
          </a:xfrm>
          <a:prstGeom prst="rect">
            <a:avLst/>
          </a:prstGeom>
          <a:solidFill>
            <a:srgbClr val="0D6E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p>
        </p:txBody>
      </p:sp>
      <p:sp>
        <p:nvSpPr>
          <p:cNvPr id="16" name="Rectangle 8">
            <a:extLst>
              <a:ext uri="{FF2B5EF4-FFF2-40B4-BE49-F238E27FC236}">
                <a16:creationId xmlns:a16="http://schemas.microsoft.com/office/drawing/2014/main" id="{B429D7AD-83C4-4662-4A1A-F452ED2145A0}"/>
              </a:ext>
            </a:extLst>
          </p:cNvPr>
          <p:cNvSpPr>
            <a:spLocks noChangeArrowheads="1"/>
          </p:cNvSpPr>
          <p:nvPr userDrawn="1"/>
        </p:nvSpPr>
        <p:spPr bwMode="auto">
          <a:xfrm>
            <a:off x="0" y="28717712"/>
            <a:ext cx="21383626" cy="1557500"/>
          </a:xfrm>
          <a:prstGeom prst="rect">
            <a:avLst/>
          </a:prstGeom>
          <a:solidFill>
            <a:srgbClr val="0D6E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de-DE" sz="1801">
              <a:solidFill>
                <a:schemeClr val="lt1"/>
              </a:solidFill>
            </a:endParaRPr>
          </a:p>
        </p:txBody>
      </p:sp>
      <p:pic>
        <p:nvPicPr>
          <p:cNvPr id="15" name="Picture 14">
            <a:extLst>
              <a:ext uri="{FF2B5EF4-FFF2-40B4-BE49-F238E27FC236}">
                <a16:creationId xmlns:a16="http://schemas.microsoft.com/office/drawing/2014/main" id="{CDF7F874-A017-534A-29ED-B6E6B8DD899D}"/>
              </a:ext>
            </a:extLst>
          </p:cNvPr>
          <p:cNvPicPr>
            <a:picLocks noChangeAspect="1"/>
          </p:cNvPicPr>
          <p:nvPr userDrawn="1"/>
        </p:nvPicPr>
        <p:blipFill>
          <a:blip r:embed="rId3">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245832" y="28146414"/>
            <a:ext cx="4414077" cy="1969794"/>
          </a:xfrm>
          <a:prstGeom prst="rect">
            <a:avLst/>
          </a:prstGeom>
          <a:ln>
            <a:noFill/>
          </a:ln>
          <a:effectLst>
            <a:outerShdw blurRad="50800" dist="38100" dir="18900000" algn="bl" rotWithShape="0">
              <a:prstClr val="black">
                <a:alpha val="40000"/>
              </a:prstClr>
            </a:outerShdw>
          </a:effectLst>
        </p:spPr>
      </p:pic>
      <p:sp>
        <p:nvSpPr>
          <p:cNvPr id="17" name="Rectangle 16">
            <a:extLst>
              <a:ext uri="{FF2B5EF4-FFF2-40B4-BE49-F238E27FC236}">
                <a16:creationId xmlns:a16="http://schemas.microsoft.com/office/drawing/2014/main" id="{EF3427B4-85B3-EC8D-A1A2-DF57C09F5793}"/>
              </a:ext>
            </a:extLst>
          </p:cNvPr>
          <p:cNvSpPr/>
          <p:nvPr userDrawn="1"/>
        </p:nvSpPr>
        <p:spPr>
          <a:xfrm>
            <a:off x="17250919" y="28967306"/>
            <a:ext cx="4132705" cy="1077218"/>
          </a:xfrm>
          <a:prstGeom prst="rect">
            <a:avLst/>
          </a:prstGeom>
        </p:spPr>
        <p:txBody>
          <a:bodyPr wrap="square">
            <a:spAutoFit/>
          </a:bodyPr>
          <a:lstStyle/>
          <a:p>
            <a:pPr algn="ctr"/>
            <a:r>
              <a:rPr kumimoji="0" lang="de-DE" altLang="de-DE" sz="3200" b="1" i="0" u="none" strike="noStrike" cap="none" normalizeH="0" baseline="0" dirty="0">
                <a:ln>
                  <a:noFill/>
                </a:ln>
                <a:solidFill>
                  <a:schemeClr val="bg1"/>
                </a:solidFill>
                <a:effectLst/>
                <a:latin typeface="Open Sans" panose="020B0606030504020204" pitchFamily="34" charset="0"/>
              </a:rPr>
              <a:t>Rail</a:t>
            </a:r>
            <a:r>
              <a:rPr kumimoji="0" lang="en-US" altLang="zh-CN" sz="3200" b="1" i="0" u="none" strike="noStrike" cap="none" normalizeH="0" baseline="0" dirty="0">
                <a:ln>
                  <a:noFill/>
                </a:ln>
                <a:solidFill>
                  <a:schemeClr val="bg1"/>
                </a:solidFill>
                <a:effectLst/>
                <a:latin typeface="Open Sans" panose="020B0606030504020204" pitchFamily="34" charset="0"/>
              </a:rPr>
              <a:t>Sanya</a:t>
            </a:r>
            <a:r>
              <a:rPr kumimoji="0" lang="de-DE" altLang="de-DE" sz="3200" b="1" i="0" u="none" strike="noStrike" cap="none" normalizeH="0" baseline="0" dirty="0">
                <a:ln>
                  <a:noFill/>
                </a:ln>
                <a:solidFill>
                  <a:schemeClr val="bg1"/>
                </a:solidFill>
                <a:effectLst/>
                <a:latin typeface="Open Sans" panose="020B0606030504020204" pitchFamily="34" charset="0"/>
              </a:rPr>
              <a:t> 2027 </a:t>
            </a:r>
          </a:p>
          <a:p>
            <a:pPr algn="ctr"/>
            <a:r>
              <a:rPr kumimoji="0" lang="de-DE" altLang="de-DE" sz="3200" b="1" i="0" u="none" strike="noStrike" cap="none" normalizeH="0" baseline="0" dirty="0">
                <a:ln>
                  <a:noFill/>
                </a:ln>
                <a:solidFill>
                  <a:schemeClr val="bg1"/>
                </a:solidFill>
                <a:effectLst/>
                <a:latin typeface="Open Sans" panose="020B0606030504020204" pitchFamily="34" charset="0"/>
              </a:rPr>
              <a:t>12–15 April 2027</a:t>
            </a:r>
            <a:endParaRPr lang="en-GB" sz="3200" dirty="0"/>
          </a:p>
        </p:txBody>
      </p:sp>
      <p:pic>
        <p:nvPicPr>
          <p:cNvPr id="19" name="Picture 18" descr="A blue and white logo&#10;&#10;Description automatically generated">
            <a:extLst>
              <a:ext uri="{FF2B5EF4-FFF2-40B4-BE49-F238E27FC236}">
                <a16:creationId xmlns:a16="http://schemas.microsoft.com/office/drawing/2014/main" id="{12C6F1C1-2BC1-C77F-148D-802F63C6AAD8}"/>
              </a:ext>
            </a:extLst>
          </p:cNvPr>
          <p:cNvPicPr>
            <a:picLocks noChangeAspect="1"/>
          </p:cNvPicPr>
          <p:nvPr userDrawn="1"/>
        </p:nvPicPr>
        <p:blipFill>
          <a:blip r:embed="rId4">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4799585" y="28717712"/>
            <a:ext cx="4132705" cy="1456107"/>
          </a:xfrm>
          <a:prstGeom prst="rect">
            <a:avLst/>
          </a:prstGeom>
        </p:spPr>
      </p:pic>
    </p:spTree>
    <p:extLst>
      <p:ext uri="{BB962C8B-B14F-4D97-AF65-F5344CB8AC3E}">
        <p14:creationId xmlns:p14="http://schemas.microsoft.com/office/powerpoint/2010/main" val="2571718978"/>
      </p:ext>
    </p:extLst>
  </p:cSld>
  <p:clrMap bg1="lt1" tx1="dk1" bg2="lt2" tx2="dk2" accent1="accent1" accent2="accent2" accent3="accent3" accent4="accent4" accent5="accent5" accent6="accent6" hlink="hlink" folHlink="folHlink"/>
  <p:sldLayoutIdLst>
    <p:sldLayoutId id="2147483689" r:id="rId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hteck 21">
            <a:extLst>
              <a:ext uri="{FF2B5EF4-FFF2-40B4-BE49-F238E27FC236}">
                <a16:creationId xmlns:a16="http://schemas.microsoft.com/office/drawing/2014/main" id="{BC72CC9C-C363-57BD-42DA-3F7773F78A83}"/>
              </a:ext>
            </a:extLst>
          </p:cNvPr>
          <p:cNvSpPr/>
          <p:nvPr userDrawn="1"/>
        </p:nvSpPr>
        <p:spPr>
          <a:xfrm>
            <a:off x="-1" y="-1"/>
            <a:ext cx="21383625" cy="3657600"/>
          </a:xfrm>
          <a:prstGeom prst="rect">
            <a:avLst/>
          </a:prstGeom>
          <a:solidFill>
            <a:srgbClr val="483A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p>
        </p:txBody>
      </p:sp>
      <p:sp>
        <p:nvSpPr>
          <p:cNvPr id="16" name="Rectangle 8">
            <a:extLst>
              <a:ext uri="{FF2B5EF4-FFF2-40B4-BE49-F238E27FC236}">
                <a16:creationId xmlns:a16="http://schemas.microsoft.com/office/drawing/2014/main" id="{B429D7AD-83C4-4662-4A1A-F452ED2145A0}"/>
              </a:ext>
            </a:extLst>
          </p:cNvPr>
          <p:cNvSpPr>
            <a:spLocks noChangeArrowheads="1"/>
          </p:cNvSpPr>
          <p:nvPr userDrawn="1"/>
        </p:nvSpPr>
        <p:spPr bwMode="auto">
          <a:xfrm>
            <a:off x="0" y="28717712"/>
            <a:ext cx="21383626" cy="1557500"/>
          </a:xfrm>
          <a:prstGeom prst="rect">
            <a:avLst/>
          </a:prstGeom>
          <a:solidFill>
            <a:srgbClr val="483A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de-DE" sz="1801">
              <a:solidFill>
                <a:schemeClr val="lt1"/>
              </a:solidFill>
            </a:endParaRPr>
          </a:p>
        </p:txBody>
      </p:sp>
      <p:pic>
        <p:nvPicPr>
          <p:cNvPr id="15" name="Picture 14">
            <a:extLst>
              <a:ext uri="{FF2B5EF4-FFF2-40B4-BE49-F238E27FC236}">
                <a16:creationId xmlns:a16="http://schemas.microsoft.com/office/drawing/2014/main" id="{CDF7F874-A017-534A-29ED-B6E6B8DD899D}"/>
              </a:ext>
            </a:extLst>
          </p:cNvPr>
          <p:cNvPicPr>
            <a:picLocks noChangeAspect="1"/>
          </p:cNvPicPr>
          <p:nvPr userDrawn="1"/>
        </p:nvPicPr>
        <p:blipFill>
          <a:blip r:embed="rId3">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245832" y="28146414"/>
            <a:ext cx="4414077" cy="1969794"/>
          </a:xfrm>
          <a:prstGeom prst="rect">
            <a:avLst/>
          </a:prstGeom>
          <a:ln>
            <a:noFill/>
          </a:ln>
          <a:effectLst>
            <a:outerShdw blurRad="50800" dist="38100" dir="18900000" algn="bl" rotWithShape="0">
              <a:prstClr val="black">
                <a:alpha val="40000"/>
              </a:prstClr>
            </a:outerShdw>
          </a:effectLst>
        </p:spPr>
      </p:pic>
      <p:sp>
        <p:nvSpPr>
          <p:cNvPr id="17" name="Rectangle 16">
            <a:extLst>
              <a:ext uri="{FF2B5EF4-FFF2-40B4-BE49-F238E27FC236}">
                <a16:creationId xmlns:a16="http://schemas.microsoft.com/office/drawing/2014/main" id="{EF3427B4-85B3-EC8D-A1A2-DF57C09F5793}"/>
              </a:ext>
            </a:extLst>
          </p:cNvPr>
          <p:cNvSpPr/>
          <p:nvPr userDrawn="1"/>
        </p:nvSpPr>
        <p:spPr>
          <a:xfrm>
            <a:off x="17250919" y="28967306"/>
            <a:ext cx="4132705" cy="1077218"/>
          </a:xfrm>
          <a:prstGeom prst="rect">
            <a:avLst/>
          </a:prstGeom>
        </p:spPr>
        <p:txBody>
          <a:bodyPr wrap="square">
            <a:spAutoFit/>
          </a:bodyPr>
          <a:lstStyle/>
          <a:p>
            <a:pPr algn="ctr"/>
            <a:r>
              <a:rPr kumimoji="0" lang="de-DE" altLang="de-DE" sz="3200" b="1" i="0" u="none" strike="noStrike" cap="none" normalizeH="0" baseline="0" dirty="0">
                <a:ln>
                  <a:noFill/>
                </a:ln>
                <a:solidFill>
                  <a:schemeClr val="bg1"/>
                </a:solidFill>
                <a:effectLst/>
                <a:latin typeface="Open Sans" panose="020B0606030504020204" pitchFamily="34" charset="0"/>
              </a:rPr>
              <a:t>Rail</a:t>
            </a:r>
            <a:r>
              <a:rPr kumimoji="0" lang="en-US" altLang="zh-CN" sz="3200" b="1" i="0" u="none" strike="noStrike" cap="none" normalizeH="0" baseline="0" dirty="0">
                <a:ln>
                  <a:noFill/>
                </a:ln>
                <a:solidFill>
                  <a:schemeClr val="bg1"/>
                </a:solidFill>
                <a:effectLst/>
                <a:latin typeface="Open Sans" panose="020B0606030504020204" pitchFamily="34" charset="0"/>
              </a:rPr>
              <a:t>Sanya</a:t>
            </a:r>
            <a:r>
              <a:rPr kumimoji="0" lang="de-DE" altLang="de-DE" sz="3200" b="1" i="0" u="none" strike="noStrike" cap="none" normalizeH="0" baseline="0" dirty="0">
                <a:ln>
                  <a:noFill/>
                </a:ln>
                <a:solidFill>
                  <a:schemeClr val="bg1"/>
                </a:solidFill>
                <a:effectLst/>
                <a:latin typeface="Open Sans" panose="020B0606030504020204" pitchFamily="34" charset="0"/>
              </a:rPr>
              <a:t> 2027 </a:t>
            </a:r>
          </a:p>
          <a:p>
            <a:pPr algn="ctr"/>
            <a:r>
              <a:rPr kumimoji="0" lang="de-DE" altLang="de-DE" sz="3200" b="1" i="0" u="none" strike="noStrike" cap="none" normalizeH="0" baseline="0" dirty="0">
                <a:ln>
                  <a:noFill/>
                </a:ln>
                <a:solidFill>
                  <a:schemeClr val="bg1"/>
                </a:solidFill>
                <a:effectLst/>
                <a:latin typeface="Open Sans" panose="020B0606030504020204" pitchFamily="34" charset="0"/>
              </a:rPr>
              <a:t>12–15 April 2027</a:t>
            </a:r>
            <a:endParaRPr lang="en-GB" sz="3200" dirty="0"/>
          </a:p>
        </p:txBody>
      </p:sp>
      <p:pic>
        <p:nvPicPr>
          <p:cNvPr id="19" name="Picture 18" descr="A blue and white logo&#10;&#10;Description automatically generated">
            <a:extLst>
              <a:ext uri="{FF2B5EF4-FFF2-40B4-BE49-F238E27FC236}">
                <a16:creationId xmlns:a16="http://schemas.microsoft.com/office/drawing/2014/main" id="{12C6F1C1-2BC1-C77F-148D-802F63C6AAD8}"/>
              </a:ext>
            </a:extLst>
          </p:cNvPr>
          <p:cNvPicPr>
            <a:picLocks noChangeAspect="1"/>
          </p:cNvPicPr>
          <p:nvPr userDrawn="1"/>
        </p:nvPicPr>
        <p:blipFill>
          <a:blip r:embed="rId4">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4799585" y="28717712"/>
            <a:ext cx="4132705" cy="1456107"/>
          </a:xfrm>
          <a:prstGeom prst="rect">
            <a:avLst/>
          </a:prstGeom>
        </p:spPr>
      </p:pic>
    </p:spTree>
    <p:extLst>
      <p:ext uri="{BB962C8B-B14F-4D97-AF65-F5344CB8AC3E}">
        <p14:creationId xmlns:p14="http://schemas.microsoft.com/office/powerpoint/2010/main" val="1873390549"/>
      </p:ext>
    </p:extLst>
  </p:cSld>
  <p:clrMap bg1="lt1" tx1="dk1" bg2="lt2" tx2="dk2" accent1="accent1" accent2="accent2" accent3="accent3" accent4="accent4" accent5="accent5" accent6="accent6" hlink="hlink" folHlink="folHlink"/>
  <p:sldLayoutIdLst>
    <p:sldLayoutId id="2147483677" r:id="rId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hteck 21">
            <a:extLst>
              <a:ext uri="{FF2B5EF4-FFF2-40B4-BE49-F238E27FC236}">
                <a16:creationId xmlns:a16="http://schemas.microsoft.com/office/drawing/2014/main" id="{BC72CC9C-C363-57BD-42DA-3F7773F78A83}"/>
              </a:ext>
            </a:extLst>
          </p:cNvPr>
          <p:cNvSpPr/>
          <p:nvPr userDrawn="1"/>
        </p:nvSpPr>
        <p:spPr>
          <a:xfrm>
            <a:off x="-1" y="-1"/>
            <a:ext cx="21383625" cy="3657600"/>
          </a:xfrm>
          <a:prstGeom prst="rect">
            <a:avLst/>
          </a:prstGeom>
          <a:solidFill>
            <a:srgbClr val="8B4E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p>
        </p:txBody>
      </p:sp>
      <p:sp>
        <p:nvSpPr>
          <p:cNvPr id="16" name="Rectangle 8">
            <a:extLst>
              <a:ext uri="{FF2B5EF4-FFF2-40B4-BE49-F238E27FC236}">
                <a16:creationId xmlns:a16="http://schemas.microsoft.com/office/drawing/2014/main" id="{B429D7AD-83C4-4662-4A1A-F452ED2145A0}"/>
              </a:ext>
            </a:extLst>
          </p:cNvPr>
          <p:cNvSpPr>
            <a:spLocks noChangeArrowheads="1"/>
          </p:cNvSpPr>
          <p:nvPr userDrawn="1"/>
        </p:nvSpPr>
        <p:spPr bwMode="auto">
          <a:xfrm>
            <a:off x="0" y="28717712"/>
            <a:ext cx="21383626" cy="1557500"/>
          </a:xfrm>
          <a:prstGeom prst="rect">
            <a:avLst/>
          </a:prstGeom>
          <a:solidFill>
            <a:srgbClr val="8B4E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de-DE" sz="1801">
              <a:solidFill>
                <a:schemeClr val="lt1"/>
              </a:solidFill>
            </a:endParaRPr>
          </a:p>
        </p:txBody>
      </p:sp>
      <p:pic>
        <p:nvPicPr>
          <p:cNvPr id="15" name="Picture 14">
            <a:extLst>
              <a:ext uri="{FF2B5EF4-FFF2-40B4-BE49-F238E27FC236}">
                <a16:creationId xmlns:a16="http://schemas.microsoft.com/office/drawing/2014/main" id="{CDF7F874-A017-534A-29ED-B6E6B8DD899D}"/>
              </a:ext>
            </a:extLst>
          </p:cNvPr>
          <p:cNvPicPr>
            <a:picLocks noChangeAspect="1"/>
          </p:cNvPicPr>
          <p:nvPr userDrawn="1"/>
        </p:nvPicPr>
        <p:blipFill>
          <a:blip r:embed="rId3">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245832" y="28146414"/>
            <a:ext cx="4414077" cy="1969794"/>
          </a:xfrm>
          <a:prstGeom prst="rect">
            <a:avLst/>
          </a:prstGeom>
          <a:ln>
            <a:noFill/>
          </a:ln>
          <a:effectLst>
            <a:outerShdw blurRad="50800" dist="38100" dir="18900000" algn="bl" rotWithShape="0">
              <a:prstClr val="black">
                <a:alpha val="40000"/>
              </a:prstClr>
            </a:outerShdw>
          </a:effectLst>
        </p:spPr>
      </p:pic>
      <p:sp>
        <p:nvSpPr>
          <p:cNvPr id="17" name="Rectangle 16">
            <a:extLst>
              <a:ext uri="{FF2B5EF4-FFF2-40B4-BE49-F238E27FC236}">
                <a16:creationId xmlns:a16="http://schemas.microsoft.com/office/drawing/2014/main" id="{EF3427B4-85B3-EC8D-A1A2-DF57C09F5793}"/>
              </a:ext>
            </a:extLst>
          </p:cNvPr>
          <p:cNvSpPr/>
          <p:nvPr userDrawn="1"/>
        </p:nvSpPr>
        <p:spPr>
          <a:xfrm>
            <a:off x="17250919" y="28967306"/>
            <a:ext cx="4132705" cy="1077218"/>
          </a:xfrm>
          <a:prstGeom prst="rect">
            <a:avLst/>
          </a:prstGeom>
        </p:spPr>
        <p:txBody>
          <a:bodyPr wrap="square">
            <a:spAutoFit/>
          </a:bodyPr>
          <a:lstStyle/>
          <a:p>
            <a:pPr algn="ctr"/>
            <a:r>
              <a:rPr kumimoji="0" lang="de-DE" altLang="de-DE" sz="3200" b="1" i="0" u="none" strike="noStrike" cap="none" normalizeH="0" baseline="0" dirty="0">
                <a:ln>
                  <a:noFill/>
                </a:ln>
                <a:solidFill>
                  <a:schemeClr val="bg1"/>
                </a:solidFill>
                <a:effectLst/>
                <a:latin typeface="Open Sans" panose="020B0606030504020204" pitchFamily="34" charset="0"/>
              </a:rPr>
              <a:t>Rail</a:t>
            </a:r>
            <a:r>
              <a:rPr kumimoji="0" lang="en-US" altLang="zh-CN" sz="3200" b="1" i="0" u="none" strike="noStrike" cap="none" normalizeH="0" baseline="0" dirty="0">
                <a:ln>
                  <a:noFill/>
                </a:ln>
                <a:solidFill>
                  <a:schemeClr val="bg1"/>
                </a:solidFill>
                <a:effectLst/>
                <a:latin typeface="Open Sans" panose="020B0606030504020204" pitchFamily="34" charset="0"/>
              </a:rPr>
              <a:t>Sanya</a:t>
            </a:r>
            <a:r>
              <a:rPr kumimoji="0" lang="de-DE" altLang="de-DE" sz="3200" b="1" i="0" u="none" strike="noStrike" cap="none" normalizeH="0" baseline="0" dirty="0">
                <a:ln>
                  <a:noFill/>
                </a:ln>
                <a:solidFill>
                  <a:schemeClr val="bg1"/>
                </a:solidFill>
                <a:effectLst/>
                <a:latin typeface="Open Sans" panose="020B0606030504020204" pitchFamily="34" charset="0"/>
              </a:rPr>
              <a:t> 2027 </a:t>
            </a:r>
          </a:p>
          <a:p>
            <a:pPr algn="ctr"/>
            <a:r>
              <a:rPr kumimoji="0" lang="de-DE" altLang="de-DE" sz="3200" b="1" i="0" u="none" strike="noStrike" cap="none" normalizeH="0" baseline="0" dirty="0">
                <a:ln>
                  <a:noFill/>
                </a:ln>
                <a:solidFill>
                  <a:schemeClr val="bg1"/>
                </a:solidFill>
                <a:effectLst/>
                <a:latin typeface="Open Sans" panose="020B0606030504020204" pitchFamily="34" charset="0"/>
              </a:rPr>
              <a:t>12–15 April 2027</a:t>
            </a:r>
            <a:endParaRPr lang="en-GB" sz="3200" dirty="0"/>
          </a:p>
        </p:txBody>
      </p:sp>
      <p:pic>
        <p:nvPicPr>
          <p:cNvPr id="19" name="Picture 18" descr="A blue and white logo&#10;&#10;Description automatically generated">
            <a:extLst>
              <a:ext uri="{FF2B5EF4-FFF2-40B4-BE49-F238E27FC236}">
                <a16:creationId xmlns:a16="http://schemas.microsoft.com/office/drawing/2014/main" id="{12C6F1C1-2BC1-C77F-148D-802F63C6AAD8}"/>
              </a:ext>
            </a:extLst>
          </p:cNvPr>
          <p:cNvPicPr>
            <a:picLocks noChangeAspect="1"/>
          </p:cNvPicPr>
          <p:nvPr userDrawn="1"/>
        </p:nvPicPr>
        <p:blipFill>
          <a:blip r:embed="rId4">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4799585" y="28717712"/>
            <a:ext cx="4132705" cy="1456107"/>
          </a:xfrm>
          <a:prstGeom prst="rect">
            <a:avLst/>
          </a:prstGeom>
        </p:spPr>
      </p:pic>
    </p:spTree>
    <p:extLst>
      <p:ext uri="{BB962C8B-B14F-4D97-AF65-F5344CB8AC3E}">
        <p14:creationId xmlns:p14="http://schemas.microsoft.com/office/powerpoint/2010/main" val="2386997395"/>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hteck 21">
            <a:extLst>
              <a:ext uri="{FF2B5EF4-FFF2-40B4-BE49-F238E27FC236}">
                <a16:creationId xmlns:a16="http://schemas.microsoft.com/office/drawing/2014/main" id="{BC72CC9C-C363-57BD-42DA-3F7773F78A83}"/>
              </a:ext>
            </a:extLst>
          </p:cNvPr>
          <p:cNvSpPr/>
          <p:nvPr userDrawn="1"/>
        </p:nvSpPr>
        <p:spPr>
          <a:xfrm>
            <a:off x="-1" y="-1"/>
            <a:ext cx="21383625" cy="3657600"/>
          </a:xfrm>
          <a:prstGeom prst="rect">
            <a:avLst/>
          </a:prstGeom>
          <a:solidFill>
            <a:srgbClr val="8C1D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p>
        </p:txBody>
      </p:sp>
      <p:sp>
        <p:nvSpPr>
          <p:cNvPr id="16" name="Rectangle 8">
            <a:extLst>
              <a:ext uri="{FF2B5EF4-FFF2-40B4-BE49-F238E27FC236}">
                <a16:creationId xmlns:a16="http://schemas.microsoft.com/office/drawing/2014/main" id="{B429D7AD-83C4-4662-4A1A-F452ED2145A0}"/>
              </a:ext>
            </a:extLst>
          </p:cNvPr>
          <p:cNvSpPr>
            <a:spLocks noChangeArrowheads="1"/>
          </p:cNvSpPr>
          <p:nvPr userDrawn="1"/>
        </p:nvSpPr>
        <p:spPr bwMode="auto">
          <a:xfrm>
            <a:off x="0" y="28717712"/>
            <a:ext cx="21383626" cy="1557500"/>
          </a:xfrm>
          <a:prstGeom prst="rect">
            <a:avLst/>
          </a:prstGeom>
          <a:solidFill>
            <a:srgbClr val="8C1D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de-DE" sz="1801">
              <a:solidFill>
                <a:schemeClr val="lt1"/>
              </a:solidFill>
            </a:endParaRPr>
          </a:p>
        </p:txBody>
      </p:sp>
      <p:pic>
        <p:nvPicPr>
          <p:cNvPr id="15" name="Picture 14">
            <a:extLst>
              <a:ext uri="{FF2B5EF4-FFF2-40B4-BE49-F238E27FC236}">
                <a16:creationId xmlns:a16="http://schemas.microsoft.com/office/drawing/2014/main" id="{CDF7F874-A017-534A-29ED-B6E6B8DD899D}"/>
              </a:ext>
            </a:extLst>
          </p:cNvPr>
          <p:cNvPicPr>
            <a:picLocks noChangeAspect="1"/>
          </p:cNvPicPr>
          <p:nvPr userDrawn="1"/>
        </p:nvPicPr>
        <p:blipFill>
          <a:blip r:embed="rId3">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245832" y="28146414"/>
            <a:ext cx="4414077" cy="1969794"/>
          </a:xfrm>
          <a:prstGeom prst="rect">
            <a:avLst/>
          </a:prstGeom>
          <a:ln>
            <a:noFill/>
          </a:ln>
          <a:effectLst>
            <a:outerShdw blurRad="50800" dist="38100" dir="18900000" algn="bl" rotWithShape="0">
              <a:prstClr val="black">
                <a:alpha val="40000"/>
              </a:prstClr>
            </a:outerShdw>
          </a:effectLst>
        </p:spPr>
      </p:pic>
      <p:sp>
        <p:nvSpPr>
          <p:cNvPr id="17" name="Rectangle 16">
            <a:extLst>
              <a:ext uri="{FF2B5EF4-FFF2-40B4-BE49-F238E27FC236}">
                <a16:creationId xmlns:a16="http://schemas.microsoft.com/office/drawing/2014/main" id="{EF3427B4-85B3-EC8D-A1A2-DF57C09F5793}"/>
              </a:ext>
            </a:extLst>
          </p:cNvPr>
          <p:cNvSpPr/>
          <p:nvPr userDrawn="1"/>
        </p:nvSpPr>
        <p:spPr>
          <a:xfrm>
            <a:off x="17250919" y="28967306"/>
            <a:ext cx="4132705" cy="1077218"/>
          </a:xfrm>
          <a:prstGeom prst="rect">
            <a:avLst/>
          </a:prstGeom>
        </p:spPr>
        <p:txBody>
          <a:bodyPr wrap="square">
            <a:spAutoFit/>
          </a:bodyPr>
          <a:lstStyle/>
          <a:p>
            <a:pPr algn="ctr"/>
            <a:r>
              <a:rPr kumimoji="0" lang="de-DE" altLang="de-DE" sz="3200" b="1" i="0" u="none" strike="noStrike" cap="none" normalizeH="0" baseline="0" dirty="0">
                <a:ln>
                  <a:noFill/>
                </a:ln>
                <a:solidFill>
                  <a:schemeClr val="bg1"/>
                </a:solidFill>
                <a:effectLst/>
                <a:latin typeface="Open Sans" panose="020B0606030504020204" pitchFamily="34" charset="0"/>
              </a:rPr>
              <a:t>Rail</a:t>
            </a:r>
            <a:r>
              <a:rPr kumimoji="0" lang="en-US" altLang="zh-CN" sz="3200" b="1" i="0" u="none" strike="noStrike" cap="none" normalizeH="0" baseline="0" dirty="0">
                <a:ln>
                  <a:noFill/>
                </a:ln>
                <a:solidFill>
                  <a:schemeClr val="bg1"/>
                </a:solidFill>
                <a:effectLst/>
                <a:latin typeface="Open Sans" panose="020B0606030504020204" pitchFamily="34" charset="0"/>
              </a:rPr>
              <a:t>Sanya</a:t>
            </a:r>
            <a:r>
              <a:rPr kumimoji="0" lang="de-DE" altLang="de-DE" sz="3200" b="1" i="0" u="none" strike="noStrike" cap="none" normalizeH="0" baseline="0" dirty="0">
                <a:ln>
                  <a:noFill/>
                </a:ln>
                <a:solidFill>
                  <a:schemeClr val="bg1"/>
                </a:solidFill>
                <a:effectLst/>
                <a:latin typeface="Open Sans" panose="020B0606030504020204" pitchFamily="34" charset="0"/>
              </a:rPr>
              <a:t> 2027 </a:t>
            </a:r>
          </a:p>
          <a:p>
            <a:pPr algn="ctr"/>
            <a:r>
              <a:rPr kumimoji="0" lang="de-DE" altLang="de-DE" sz="3200" b="1" i="0" u="none" strike="noStrike" cap="none" normalizeH="0" baseline="0" dirty="0">
                <a:ln>
                  <a:noFill/>
                </a:ln>
                <a:solidFill>
                  <a:schemeClr val="bg1"/>
                </a:solidFill>
                <a:effectLst/>
                <a:latin typeface="Open Sans" panose="020B0606030504020204" pitchFamily="34" charset="0"/>
              </a:rPr>
              <a:t>12–15 April 2027</a:t>
            </a:r>
            <a:endParaRPr lang="en-GB" sz="3200" dirty="0"/>
          </a:p>
        </p:txBody>
      </p:sp>
      <p:pic>
        <p:nvPicPr>
          <p:cNvPr id="19" name="Picture 18" descr="A blue and white logo&#10;&#10;Description automatically generated">
            <a:extLst>
              <a:ext uri="{FF2B5EF4-FFF2-40B4-BE49-F238E27FC236}">
                <a16:creationId xmlns:a16="http://schemas.microsoft.com/office/drawing/2014/main" id="{12C6F1C1-2BC1-C77F-148D-802F63C6AAD8}"/>
              </a:ext>
            </a:extLst>
          </p:cNvPr>
          <p:cNvPicPr>
            <a:picLocks noChangeAspect="1"/>
          </p:cNvPicPr>
          <p:nvPr userDrawn="1"/>
        </p:nvPicPr>
        <p:blipFill>
          <a:blip r:embed="rId4">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4799585" y="28717712"/>
            <a:ext cx="4132705" cy="1456107"/>
          </a:xfrm>
          <a:prstGeom prst="rect">
            <a:avLst/>
          </a:prstGeom>
        </p:spPr>
      </p:pic>
    </p:spTree>
    <p:extLst>
      <p:ext uri="{BB962C8B-B14F-4D97-AF65-F5344CB8AC3E}">
        <p14:creationId xmlns:p14="http://schemas.microsoft.com/office/powerpoint/2010/main" val="2351450253"/>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hteck 21">
            <a:extLst>
              <a:ext uri="{FF2B5EF4-FFF2-40B4-BE49-F238E27FC236}">
                <a16:creationId xmlns:a16="http://schemas.microsoft.com/office/drawing/2014/main" id="{BC72CC9C-C363-57BD-42DA-3F7773F78A83}"/>
              </a:ext>
            </a:extLst>
          </p:cNvPr>
          <p:cNvSpPr/>
          <p:nvPr userDrawn="1"/>
        </p:nvSpPr>
        <p:spPr>
          <a:xfrm>
            <a:off x="-1" y="-1"/>
            <a:ext cx="21383625" cy="3657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p>
        </p:txBody>
      </p:sp>
      <p:sp>
        <p:nvSpPr>
          <p:cNvPr id="16" name="Rectangle 8">
            <a:extLst>
              <a:ext uri="{FF2B5EF4-FFF2-40B4-BE49-F238E27FC236}">
                <a16:creationId xmlns:a16="http://schemas.microsoft.com/office/drawing/2014/main" id="{B429D7AD-83C4-4662-4A1A-F452ED2145A0}"/>
              </a:ext>
            </a:extLst>
          </p:cNvPr>
          <p:cNvSpPr>
            <a:spLocks noChangeArrowheads="1"/>
          </p:cNvSpPr>
          <p:nvPr userDrawn="1"/>
        </p:nvSpPr>
        <p:spPr bwMode="auto">
          <a:xfrm>
            <a:off x="0" y="28717712"/>
            <a:ext cx="21383626" cy="1557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de-DE" sz="1801">
              <a:solidFill>
                <a:schemeClr val="lt1"/>
              </a:solidFill>
            </a:endParaRPr>
          </a:p>
        </p:txBody>
      </p:sp>
      <p:pic>
        <p:nvPicPr>
          <p:cNvPr id="15" name="Picture 14">
            <a:extLst>
              <a:ext uri="{FF2B5EF4-FFF2-40B4-BE49-F238E27FC236}">
                <a16:creationId xmlns:a16="http://schemas.microsoft.com/office/drawing/2014/main" id="{CDF7F874-A017-534A-29ED-B6E6B8DD899D}"/>
              </a:ext>
            </a:extLst>
          </p:cNvPr>
          <p:cNvPicPr>
            <a:picLocks noChangeAspect="1"/>
          </p:cNvPicPr>
          <p:nvPr userDrawn="1"/>
        </p:nvPicPr>
        <p:blipFill>
          <a:blip r:embed="rId3">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245832" y="28146414"/>
            <a:ext cx="4414077" cy="1969794"/>
          </a:xfrm>
          <a:prstGeom prst="rect">
            <a:avLst/>
          </a:prstGeom>
          <a:ln>
            <a:noFill/>
          </a:ln>
          <a:effectLst>
            <a:outerShdw blurRad="50800" dist="38100" dir="18900000" algn="bl" rotWithShape="0">
              <a:prstClr val="black">
                <a:alpha val="40000"/>
              </a:prstClr>
            </a:outerShdw>
          </a:effectLst>
        </p:spPr>
      </p:pic>
      <p:sp>
        <p:nvSpPr>
          <p:cNvPr id="17" name="Rectangle 16">
            <a:extLst>
              <a:ext uri="{FF2B5EF4-FFF2-40B4-BE49-F238E27FC236}">
                <a16:creationId xmlns:a16="http://schemas.microsoft.com/office/drawing/2014/main" id="{EF3427B4-85B3-EC8D-A1A2-DF57C09F5793}"/>
              </a:ext>
            </a:extLst>
          </p:cNvPr>
          <p:cNvSpPr/>
          <p:nvPr userDrawn="1"/>
        </p:nvSpPr>
        <p:spPr>
          <a:xfrm>
            <a:off x="17250919" y="28967306"/>
            <a:ext cx="4132705" cy="1077218"/>
          </a:xfrm>
          <a:prstGeom prst="rect">
            <a:avLst/>
          </a:prstGeom>
        </p:spPr>
        <p:txBody>
          <a:bodyPr wrap="square">
            <a:spAutoFit/>
          </a:bodyPr>
          <a:lstStyle/>
          <a:p>
            <a:pPr algn="ctr"/>
            <a:r>
              <a:rPr kumimoji="0" lang="de-DE" altLang="de-DE" sz="3200" b="1" i="0" u="none" strike="noStrike" cap="none" normalizeH="0" baseline="0" dirty="0">
                <a:ln>
                  <a:noFill/>
                </a:ln>
                <a:solidFill>
                  <a:schemeClr val="bg1"/>
                </a:solidFill>
                <a:effectLst/>
                <a:latin typeface="Open Sans" panose="020B0606030504020204" pitchFamily="34" charset="0"/>
              </a:rPr>
              <a:t>Rail</a:t>
            </a:r>
            <a:r>
              <a:rPr kumimoji="0" lang="en-US" altLang="zh-CN" sz="3200" b="1" i="0" u="none" strike="noStrike" cap="none" normalizeH="0" baseline="0" dirty="0">
                <a:ln>
                  <a:noFill/>
                </a:ln>
                <a:solidFill>
                  <a:schemeClr val="bg1"/>
                </a:solidFill>
                <a:effectLst/>
                <a:latin typeface="Open Sans" panose="020B0606030504020204" pitchFamily="34" charset="0"/>
              </a:rPr>
              <a:t>Sanya</a:t>
            </a:r>
            <a:r>
              <a:rPr kumimoji="0" lang="de-DE" altLang="de-DE" sz="3200" b="1" i="0" u="none" strike="noStrike" cap="none" normalizeH="0" baseline="0" dirty="0">
                <a:ln>
                  <a:noFill/>
                </a:ln>
                <a:solidFill>
                  <a:schemeClr val="bg1"/>
                </a:solidFill>
                <a:effectLst/>
                <a:latin typeface="Open Sans" panose="020B0606030504020204" pitchFamily="34" charset="0"/>
              </a:rPr>
              <a:t> 2027 </a:t>
            </a:r>
          </a:p>
          <a:p>
            <a:pPr algn="ctr"/>
            <a:r>
              <a:rPr kumimoji="0" lang="de-DE" altLang="de-DE" sz="3200" b="1" i="0" u="none" strike="noStrike" cap="none" normalizeH="0" baseline="0" dirty="0">
                <a:ln>
                  <a:noFill/>
                </a:ln>
                <a:solidFill>
                  <a:schemeClr val="bg1"/>
                </a:solidFill>
                <a:effectLst/>
                <a:latin typeface="Open Sans" panose="020B0606030504020204" pitchFamily="34" charset="0"/>
              </a:rPr>
              <a:t>12–15 April 2027</a:t>
            </a:r>
            <a:endParaRPr lang="en-GB" sz="3200" dirty="0"/>
          </a:p>
        </p:txBody>
      </p:sp>
      <p:pic>
        <p:nvPicPr>
          <p:cNvPr id="19" name="Picture 18" descr="A blue and white logo&#10;&#10;Description automatically generated">
            <a:extLst>
              <a:ext uri="{FF2B5EF4-FFF2-40B4-BE49-F238E27FC236}">
                <a16:creationId xmlns:a16="http://schemas.microsoft.com/office/drawing/2014/main" id="{12C6F1C1-2BC1-C77F-148D-802F63C6AAD8}"/>
              </a:ext>
            </a:extLst>
          </p:cNvPr>
          <p:cNvPicPr>
            <a:picLocks noChangeAspect="1"/>
          </p:cNvPicPr>
          <p:nvPr userDrawn="1"/>
        </p:nvPicPr>
        <p:blipFill>
          <a:blip r:embed="rId4">
            <a:clrChange>
              <a:clrFrom>
                <a:srgbClr val="203CAE"/>
              </a:clrFrom>
              <a:clrTo>
                <a:srgbClr val="203CAE">
                  <a:alpha val="0"/>
                </a:srgbClr>
              </a:clrTo>
            </a:clrChange>
            <a:extLst>
              <a:ext uri="{28A0092B-C50C-407E-A947-70E740481C1C}">
                <a14:useLocalDpi xmlns:a14="http://schemas.microsoft.com/office/drawing/2010/main" val="0"/>
              </a:ext>
            </a:extLst>
          </a:blip>
          <a:stretch>
            <a:fillRect/>
          </a:stretch>
        </p:blipFill>
        <p:spPr>
          <a:xfrm>
            <a:off x="4799585" y="28717712"/>
            <a:ext cx="4132705" cy="1456107"/>
          </a:xfrm>
          <a:prstGeom prst="rect">
            <a:avLst/>
          </a:prstGeom>
        </p:spPr>
      </p:pic>
    </p:spTree>
    <p:extLst>
      <p:ext uri="{BB962C8B-B14F-4D97-AF65-F5344CB8AC3E}">
        <p14:creationId xmlns:p14="http://schemas.microsoft.com/office/powerpoint/2010/main" val="3859449450"/>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1_F3570B9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13">
            <a:extLst>
              <a:ext uri="{FF2B5EF4-FFF2-40B4-BE49-F238E27FC236}">
                <a16:creationId xmlns:a16="http://schemas.microsoft.com/office/drawing/2014/main" id="{FA0BB005-859C-5CA7-F6FC-216FDC73664F}"/>
              </a:ext>
            </a:extLst>
          </p:cNvPr>
          <p:cNvSpPr/>
          <p:nvPr/>
        </p:nvSpPr>
        <p:spPr>
          <a:xfrm>
            <a:off x="933773" y="23359130"/>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a:solidFill>
                  <a:schemeClr val="tx1"/>
                </a:solidFill>
              </a:rPr>
              <a:t>Small pic</a:t>
            </a:r>
            <a:endParaRPr lang="de-DE" sz="3600" dirty="0">
              <a:solidFill>
                <a:schemeClr val="tx1"/>
              </a:solidFill>
            </a:endParaRPr>
          </a:p>
        </p:txBody>
      </p:sp>
      <p:sp>
        <p:nvSpPr>
          <p:cNvPr id="5" name="Text Box 4">
            <a:extLst>
              <a:ext uri="{FF2B5EF4-FFF2-40B4-BE49-F238E27FC236}">
                <a16:creationId xmlns:a16="http://schemas.microsoft.com/office/drawing/2014/main" id="{86882CB0-B62B-CAC5-C093-630D0943A08D}"/>
              </a:ext>
            </a:extLst>
          </p:cNvPr>
          <p:cNvSpPr txBox="1">
            <a:spLocks noChangeArrowheads="1"/>
          </p:cNvSpPr>
          <p:nvPr/>
        </p:nvSpPr>
        <p:spPr bwMode="auto">
          <a:xfrm>
            <a:off x="15603795" y="2659166"/>
            <a:ext cx="5456902" cy="134099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5000"/>
              </a:spcAft>
              <a:buClrTx/>
              <a:buSzTx/>
              <a:buFontTx/>
              <a:buNone/>
              <a:tabLst/>
            </a:pPr>
            <a:br>
              <a:rPr kumimoji="0" lang="de-DE" altLang="de-DE" sz="2400" b="1" i="0" u="none" strike="noStrike" cap="none" normalizeH="0" baseline="0" dirty="0">
                <a:ln>
                  <a:noFill/>
                </a:ln>
                <a:solidFill>
                  <a:schemeClr val="bg1"/>
                </a:solidFill>
                <a:effectLst/>
                <a:latin typeface="Open Sans" panose="020B0606030504020204" pitchFamily="34" charset="0"/>
              </a:rPr>
            </a:br>
            <a:r>
              <a:rPr kumimoji="0" lang="de-DE" altLang="de-DE" sz="2400" b="1" i="0" u="none" strike="noStrike" cap="none" normalizeH="0" baseline="0" dirty="0">
                <a:ln>
                  <a:noFill/>
                </a:ln>
                <a:solidFill>
                  <a:schemeClr val="bg1"/>
                </a:solidFill>
                <a:effectLst/>
                <a:latin typeface="Open Sans" panose="020B0606030504020204" pitchFamily="34" charset="0"/>
              </a:rPr>
              <a:t>your.email@example.com</a:t>
            </a:r>
          </a:p>
        </p:txBody>
      </p:sp>
      <p:sp>
        <p:nvSpPr>
          <p:cNvPr id="9" name="Text Box 2">
            <a:extLst>
              <a:ext uri="{FF2B5EF4-FFF2-40B4-BE49-F238E27FC236}">
                <a16:creationId xmlns:a16="http://schemas.microsoft.com/office/drawing/2014/main" id="{97AE5390-66E2-A43F-F65A-0661FE87A711}"/>
              </a:ext>
            </a:extLst>
          </p:cNvPr>
          <p:cNvSpPr txBox="1">
            <a:spLocks noChangeArrowheads="1"/>
          </p:cNvSpPr>
          <p:nvPr/>
        </p:nvSpPr>
        <p:spPr bwMode="auto">
          <a:xfrm>
            <a:off x="850403" y="526226"/>
            <a:ext cx="15528115" cy="2862434"/>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4600" b="1" i="0" u="none" strike="noStrike" cap="none" normalizeH="0" baseline="0" dirty="0">
                <a:ln>
                  <a:noFill/>
                </a:ln>
                <a:solidFill>
                  <a:schemeClr val="bg1"/>
                </a:solidFill>
                <a:effectLst/>
                <a:latin typeface="Open Sans" panose="020B0606030504020204" pitchFamily="34" charset="0"/>
              </a:rPr>
              <a:t>Title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Names of Authors,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Affiliations</a:t>
            </a:r>
          </a:p>
          <a:p>
            <a:pPr marL="0" marR="0" lvl="0" indent="0" algn="l" defTabSz="914400" rtl="0" eaLnBrk="0" fontAlgn="base" latinLnBrk="0" hangingPunct="0">
              <a:lnSpc>
                <a:spcPct val="100000"/>
              </a:lnSpc>
              <a:spcBef>
                <a:spcPct val="0"/>
              </a:spcBef>
              <a:spcAft>
                <a:spcPts val="1600"/>
              </a:spcAft>
              <a:buClrTx/>
              <a:buSzTx/>
              <a:buFontTx/>
              <a:buNone/>
              <a:tabLst/>
            </a:pPr>
            <a:endParaRPr kumimoji="0" lang="de-DE" altLang="de-DE" sz="2400" b="0" i="0" u="none" strike="noStrike" cap="none" normalizeH="0" baseline="0" dirty="0">
              <a:ln>
                <a:noFill/>
              </a:ln>
              <a:solidFill>
                <a:schemeClr val="bg1"/>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2400" b="0" i="0" u="none" strike="noStrike" cap="none" normalizeH="0" baseline="0" dirty="0">
                <a:ln>
                  <a:noFill/>
                </a:ln>
                <a:solidFill>
                  <a:schemeClr val="bg1"/>
                </a:solidFill>
                <a:effectLst/>
                <a:latin typeface="Open Sans" panose="020B0606030504020204" pitchFamily="34" charset="0"/>
              </a:rPr>
              <a:t>Poster ID</a:t>
            </a:r>
            <a:endParaRPr kumimoji="0" lang="de-DE" altLang="de-DE" sz="1800" b="0" i="0" u="none" strike="noStrike" cap="none" normalizeH="0" baseline="0" dirty="0">
              <a:ln>
                <a:noFill/>
              </a:ln>
              <a:solidFill>
                <a:schemeClr val="bg1"/>
              </a:solidFill>
              <a:effectLst/>
              <a:latin typeface="Arial" panose="020B0604020202020204" pitchFamily="34" charset="0"/>
            </a:endParaRPr>
          </a:p>
        </p:txBody>
      </p:sp>
      <p:sp>
        <p:nvSpPr>
          <p:cNvPr id="10" name="Text Box 4">
            <a:extLst>
              <a:ext uri="{FF2B5EF4-FFF2-40B4-BE49-F238E27FC236}">
                <a16:creationId xmlns:a16="http://schemas.microsoft.com/office/drawing/2014/main" id="{F728DA25-49E7-F72C-6C96-556C257B006B}"/>
              </a:ext>
            </a:extLst>
          </p:cNvPr>
          <p:cNvSpPr txBox="1">
            <a:spLocks noChangeArrowheads="1"/>
          </p:cNvSpPr>
          <p:nvPr/>
        </p:nvSpPr>
        <p:spPr bwMode="auto">
          <a:xfrm>
            <a:off x="933773" y="4425719"/>
            <a:ext cx="9405426" cy="15948256"/>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algn="ctr"/>
            <a:r>
              <a:rPr lang="en-GB" sz="3200" b="1" dirty="0">
                <a:latin typeface="Arial" panose="020B0604020202020204" pitchFamily="34" charset="0"/>
                <a:cs typeface="Arial" panose="020B0604020202020204" pitchFamily="34" charset="0"/>
              </a:rPr>
              <a:t>Poster sessions at </a:t>
            </a:r>
            <a:r>
              <a:rPr lang="en-GB" sz="3200" b="1" dirty="0" err="1">
                <a:latin typeface="Arial" panose="020B0604020202020204" pitchFamily="34" charset="0"/>
                <a:cs typeface="Arial" panose="020B0604020202020204" pitchFamily="34" charset="0"/>
              </a:rPr>
              <a:t>RailSanya</a:t>
            </a:r>
            <a:r>
              <a:rPr lang="en-GB" sz="3200" b="1" dirty="0">
                <a:latin typeface="Arial" panose="020B0604020202020204" pitchFamily="34" charset="0"/>
                <a:cs typeface="Arial" panose="020B0604020202020204" pitchFamily="34" charset="0"/>
              </a:rPr>
              <a:t> 2026</a:t>
            </a:r>
            <a:endParaRPr lang="en-GB" sz="3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Poster sessions are scheduled for 1 hour, morning of each day. </a:t>
            </a:r>
          </a:p>
          <a:p>
            <a:pPr algn="just"/>
            <a:r>
              <a:rPr lang="en-GB" sz="2200" dirty="0">
                <a:latin typeface="Arial" panose="020B0604020202020204" pitchFamily="34" charset="0"/>
                <a:cs typeface="Arial" panose="020B0604020202020204" pitchFamily="34" charset="0"/>
              </a:rPr>
              <a:t>2. </a:t>
            </a:r>
            <a:r>
              <a:rPr lang="en-GB" sz="2200" dirty="0" err="1">
                <a:latin typeface="Arial" panose="020B0604020202020204" pitchFamily="34" charset="0"/>
                <a:cs typeface="Arial" panose="020B0604020202020204" pitchFamily="34" charset="0"/>
              </a:rPr>
              <a:t>RailDresden</a:t>
            </a:r>
            <a:r>
              <a:rPr lang="en-GB" sz="2200" dirty="0">
                <a:latin typeface="Arial" panose="020B0604020202020204" pitchFamily="34" charset="0"/>
                <a:cs typeface="Arial" panose="020B0604020202020204" pitchFamily="34" charset="0"/>
              </a:rPr>
              <a:t> provides a wall for posters and support to hang your posters in the morning before your session. </a:t>
            </a:r>
          </a:p>
          <a:p>
            <a:pPr algn="just"/>
            <a:r>
              <a:rPr lang="en-GB" sz="2200" dirty="0">
                <a:latin typeface="Arial" panose="020B0604020202020204" pitchFamily="34" charset="0"/>
                <a:cs typeface="Arial" panose="020B0604020202020204" pitchFamily="34" charset="0"/>
              </a:rPr>
              <a:t>3. No electrical outlets will be provided.</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What should authors bring? </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A printed single sheet poster made of poster paper or similar material, approximately 841x594mm in size (A1, vertical orientation).</a:t>
            </a:r>
          </a:p>
          <a:p>
            <a:pPr algn="just"/>
            <a:r>
              <a:rPr lang="en-GB" sz="2200" dirty="0">
                <a:latin typeface="Arial" panose="020B0604020202020204" pitchFamily="34" charset="0"/>
                <a:cs typeface="Arial" panose="020B0604020202020204" pitchFamily="34" charset="0"/>
              </a:rPr>
              <a:t>2. Bring tape or other materials as determined necessary to hang your poster.</a:t>
            </a:r>
          </a:p>
          <a:p>
            <a:pPr algn="just"/>
            <a:r>
              <a:rPr lang="en-GB" sz="2200" dirty="0">
                <a:latin typeface="Arial" panose="020B0604020202020204" pitchFamily="34" charset="0"/>
                <a:cs typeface="Arial" panose="020B0604020202020204" pitchFamily="34" charset="0"/>
              </a:rPr>
              <a:t>3. Authors may bring additional written material of a non-commercial nature that supplements the material presented on the poster.</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Poster design guidelines</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Prepare poster on a single sheet of paper or similarly flexible material. The poster should be about 841x594mm in size (A1, vertical orientation).</a:t>
            </a:r>
          </a:p>
          <a:p>
            <a:pPr algn="just"/>
            <a:r>
              <a:rPr lang="en-GB" sz="2200" dirty="0">
                <a:latin typeface="Arial" panose="020B0604020202020204" pitchFamily="34" charset="0"/>
                <a:cs typeface="Arial" panose="020B0604020202020204" pitchFamily="34" charset="0"/>
              </a:rPr>
              <a:t>2. Keep content simple. A poster is a visual communication tool, not a manuscript. The viewer should be able to easily identify the primary concepts of the project without wading through a lot of text or complex formulas. Identify 3 or 4 main points or concepts to communicate.</a:t>
            </a:r>
          </a:p>
          <a:p>
            <a:pPr algn="just"/>
            <a:r>
              <a:rPr lang="en-GB" sz="2200" dirty="0">
                <a:latin typeface="Arial" panose="020B0604020202020204" pitchFamily="34" charset="0"/>
                <a:cs typeface="Arial" panose="020B0604020202020204" pitchFamily="34" charset="0"/>
              </a:rPr>
              <a:t>3. Present text in bullets or small chunks broken up by subheadings. Use at least 32 point bold sans serif font (e.g., Arial or Helvetica) for headers and 22 point font for text.</a:t>
            </a:r>
          </a:p>
          <a:p>
            <a:pPr algn="just"/>
            <a:r>
              <a:rPr lang="en-GB" sz="2200" dirty="0">
                <a:latin typeface="Arial" panose="020B0604020202020204" pitchFamily="34" charset="0"/>
                <a:cs typeface="Arial" panose="020B0604020202020204" pitchFamily="34" charset="0"/>
              </a:rPr>
              <a:t>4. Present information in columns. Arrange material in a logical sequence, from left top to bottom right. Two columns is a good target to shoot for.</a:t>
            </a:r>
          </a:p>
          <a:p>
            <a:pPr algn="just"/>
            <a:r>
              <a:rPr lang="en-GB" sz="2200" dirty="0">
                <a:latin typeface="Arial" panose="020B0604020202020204" pitchFamily="34" charset="0"/>
                <a:cs typeface="Arial" panose="020B0604020202020204" pitchFamily="34" charset="0"/>
              </a:rPr>
              <a:t>5. Offer a balanced mix of text and graphics. Too many words will result in people glossing over or simply bypassing your poster. A good rule of thumb is 50% text, 50% graphics and photos.</a:t>
            </a:r>
          </a:p>
          <a:p>
            <a:pPr algn="just"/>
            <a:r>
              <a:rPr lang="en-GB" sz="2200" dirty="0">
                <a:latin typeface="Arial" panose="020B0604020202020204" pitchFamily="34" charset="0"/>
                <a:cs typeface="Arial" panose="020B0604020202020204" pitchFamily="34" charset="0"/>
              </a:rPr>
              <a:t>6. Avoid acronyms and jargon. Simple language is best.</a:t>
            </a:r>
          </a:p>
          <a:p>
            <a:pPr algn="just"/>
            <a:r>
              <a:rPr lang="en-GB" sz="2200" dirty="0">
                <a:latin typeface="Arial" panose="020B0604020202020204" pitchFamily="34" charset="0"/>
                <a:cs typeface="Arial" panose="020B0604020202020204" pitchFamily="34" charset="0"/>
              </a:rPr>
              <a:t>7. Avoid dark-</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Use light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with black or very dark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text. Graphics should similarly provide a stark contrast to be readable.</a:t>
            </a:r>
          </a:p>
          <a:p>
            <a:pPr algn="just"/>
            <a:r>
              <a:rPr lang="en-GB" sz="2200" dirty="0">
                <a:latin typeface="Arial" panose="020B0604020202020204" pitchFamily="34" charset="0"/>
                <a:cs typeface="Arial" panose="020B0604020202020204" pitchFamily="34" charset="0"/>
              </a:rPr>
              <a:t>8. Use simple graphics. Visuals should be large enough to be comfortably read from 1-2 meters away.</a:t>
            </a:r>
          </a:p>
          <a:p>
            <a:pPr algn="just"/>
            <a:r>
              <a:rPr lang="en-GB" sz="2200" dirty="0">
                <a:latin typeface="Arial" panose="020B0604020202020204" pitchFamily="34" charset="0"/>
                <a:cs typeface="Arial" panose="020B0604020202020204" pitchFamily="34" charset="0"/>
              </a:rPr>
              <a:t>9. Provide author name(s), organization logos and/or other acknowledgements to give credit to those who have done the work.</a:t>
            </a:r>
          </a:p>
          <a:p>
            <a:pPr algn="just"/>
            <a:r>
              <a:rPr lang="en-GB" sz="2200" dirty="0">
                <a:latin typeface="Arial" panose="020B0604020202020204" pitchFamily="34" charset="0"/>
                <a:cs typeface="Arial" panose="020B0604020202020204" pitchFamily="34" charset="0"/>
              </a:rPr>
              <a:t>10. Prepare a brief (up to 5 minutes) oral presentation for delivering to small audiences gathered around the poster.</a:t>
            </a:r>
          </a:p>
          <a:p>
            <a:pPr algn="just"/>
            <a:r>
              <a:rPr lang="en-GB" sz="2200" dirty="0">
                <a:latin typeface="Arial" panose="020B0604020202020204" pitchFamily="34" charset="0"/>
                <a:cs typeface="Arial" panose="020B0604020202020204" pitchFamily="34" charset="0"/>
              </a:rPr>
              <a:t> </a:t>
            </a:r>
          </a:p>
          <a:p>
            <a:pPr algn="just"/>
            <a:endParaRPr lang="en-US" sz="2200" dirty="0">
              <a:latin typeface="Arial" panose="020B0604020202020204" pitchFamily="34" charset="0"/>
              <a:cs typeface="Arial" panose="020B0604020202020204" pitchFamily="34" charset="0"/>
            </a:endParaRPr>
          </a:p>
          <a:p>
            <a:pPr algn="just"/>
            <a:endParaRPr lang="en-US" sz="2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p:txBody>
      </p:sp>
      <p:sp>
        <p:nvSpPr>
          <p:cNvPr id="11" name="Text Box 4">
            <a:extLst>
              <a:ext uri="{FF2B5EF4-FFF2-40B4-BE49-F238E27FC236}">
                <a16:creationId xmlns:a16="http://schemas.microsoft.com/office/drawing/2014/main" id="{29DB04B1-FF48-5289-0795-79DEE8CC5667}"/>
              </a:ext>
            </a:extLst>
          </p:cNvPr>
          <p:cNvSpPr txBox="1">
            <a:spLocks noChangeArrowheads="1"/>
          </p:cNvSpPr>
          <p:nvPr/>
        </p:nvSpPr>
        <p:spPr bwMode="auto">
          <a:xfrm>
            <a:off x="10858947" y="10030286"/>
            <a:ext cx="9405426" cy="1383028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3200" b="1" dirty="0">
                <a:latin typeface="Arial" panose="020B0604020202020204" pitchFamily="34" charset="0"/>
                <a:cs typeface="Arial" panose="020B0604020202020204" pitchFamily="34" charset="0"/>
              </a:rPr>
              <a:t>Column for Text 2</a:t>
            </a:r>
          </a:p>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2200" dirty="0">
                <a:latin typeface="Arial" panose="020B0604020202020204" pitchFamily="34" charset="0"/>
                <a:cs typeface="Arial" panose="020B0604020202020204" pitchFamily="34" charset="0"/>
              </a:rPr>
              <a:t>Lorem ipsum dolor sit amet, consectetuer adipiscing elit.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Curabitur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ullamcorper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ipsum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amet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consectetuer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adipiscing</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Curabitur ullamcorper ultricies nisi. </a:t>
            </a:r>
          </a:p>
        </p:txBody>
      </p:sp>
      <p:sp>
        <p:nvSpPr>
          <p:cNvPr id="12" name="Rechteck 13">
            <a:extLst>
              <a:ext uri="{FF2B5EF4-FFF2-40B4-BE49-F238E27FC236}">
                <a16:creationId xmlns:a16="http://schemas.microsoft.com/office/drawing/2014/main" id="{7F47F869-77F4-062E-2746-F6DF25B46042}"/>
              </a:ext>
            </a:extLst>
          </p:cNvPr>
          <p:cNvSpPr/>
          <p:nvPr/>
        </p:nvSpPr>
        <p:spPr>
          <a:xfrm>
            <a:off x="10805159" y="4425719"/>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Small </a:t>
            </a:r>
            <a:r>
              <a:rPr lang="de-DE" sz="3600" dirty="0" err="1">
                <a:solidFill>
                  <a:schemeClr val="tx1"/>
                </a:solidFill>
              </a:rPr>
              <a:t>pic</a:t>
            </a:r>
            <a:endParaRPr lang="de-DE" sz="3600" dirty="0">
              <a:solidFill>
                <a:schemeClr val="tx1"/>
              </a:solidFill>
            </a:endParaRPr>
          </a:p>
        </p:txBody>
      </p:sp>
      <p:sp>
        <p:nvSpPr>
          <p:cNvPr id="2" name="Rechteck 13">
            <a:extLst>
              <a:ext uri="{FF2B5EF4-FFF2-40B4-BE49-F238E27FC236}">
                <a16:creationId xmlns:a16="http://schemas.microsoft.com/office/drawing/2014/main" id="{8A15E8BC-B97E-D99D-A7B0-FF2926B14CC6}"/>
              </a:ext>
            </a:extLst>
          </p:cNvPr>
          <p:cNvSpPr/>
          <p:nvPr/>
        </p:nvSpPr>
        <p:spPr>
          <a:xfrm>
            <a:off x="15196134" y="343995"/>
            <a:ext cx="5864564" cy="2233612"/>
          </a:xfrm>
          <a:prstGeom prst="rect">
            <a:avLst/>
          </a:prstGeom>
          <a:solidFill>
            <a:schemeClr val="bg1"/>
          </a:solid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tx1"/>
                </a:solidFill>
              </a:rPr>
              <a:t>Logo area</a:t>
            </a:r>
            <a:endParaRPr lang="de-DE" sz="3600" dirty="0">
              <a:solidFill>
                <a:schemeClr val="tx1"/>
              </a:solidFill>
            </a:endParaRPr>
          </a:p>
        </p:txBody>
      </p:sp>
    </p:spTree>
    <p:extLst>
      <p:ext uri="{BB962C8B-B14F-4D97-AF65-F5344CB8AC3E}">
        <p14:creationId xmlns:p14="http://schemas.microsoft.com/office/powerpoint/2010/main" val="1976753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13">
            <a:extLst>
              <a:ext uri="{FF2B5EF4-FFF2-40B4-BE49-F238E27FC236}">
                <a16:creationId xmlns:a16="http://schemas.microsoft.com/office/drawing/2014/main" id="{FA0BB005-859C-5CA7-F6FC-216FDC73664F}"/>
              </a:ext>
            </a:extLst>
          </p:cNvPr>
          <p:cNvSpPr/>
          <p:nvPr/>
        </p:nvSpPr>
        <p:spPr>
          <a:xfrm>
            <a:off x="933773" y="23359130"/>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a:solidFill>
                  <a:schemeClr val="tx1"/>
                </a:solidFill>
              </a:rPr>
              <a:t>Small pic</a:t>
            </a:r>
            <a:endParaRPr lang="de-DE" sz="3600" dirty="0">
              <a:solidFill>
                <a:schemeClr val="tx1"/>
              </a:solidFill>
            </a:endParaRPr>
          </a:p>
        </p:txBody>
      </p:sp>
      <p:sp>
        <p:nvSpPr>
          <p:cNvPr id="5" name="Text Box 4">
            <a:extLst>
              <a:ext uri="{FF2B5EF4-FFF2-40B4-BE49-F238E27FC236}">
                <a16:creationId xmlns:a16="http://schemas.microsoft.com/office/drawing/2014/main" id="{86882CB0-B62B-CAC5-C093-630D0943A08D}"/>
              </a:ext>
            </a:extLst>
          </p:cNvPr>
          <p:cNvSpPr txBox="1">
            <a:spLocks noChangeArrowheads="1"/>
          </p:cNvSpPr>
          <p:nvPr/>
        </p:nvSpPr>
        <p:spPr bwMode="auto">
          <a:xfrm>
            <a:off x="15603795" y="2659166"/>
            <a:ext cx="5456902" cy="134099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5000"/>
              </a:spcAft>
              <a:buClrTx/>
              <a:buSzTx/>
              <a:buFontTx/>
              <a:buNone/>
              <a:tabLst/>
            </a:pPr>
            <a:br>
              <a:rPr kumimoji="0" lang="de-DE" altLang="de-DE" sz="2400" b="1" i="0" u="none" strike="noStrike" cap="none" normalizeH="0" baseline="0" dirty="0">
                <a:ln>
                  <a:noFill/>
                </a:ln>
                <a:solidFill>
                  <a:schemeClr val="bg1"/>
                </a:solidFill>
                <a:effectLst/>
                <a:latin typeface="Open Sans" panose="020B0606030504020204" pitchFamily="34" charset="0"/>
              </a:rPr>
            </a:br>
            <a:r>
              <a:rPr kumimoji="0" lang="de-DE" altLang="de-DE" sz="2400" b="1" i="0" u="none" strike="noStrike" cap="none" normalizeH="0" baseline="0" dirty="0">
                <a:ln>
                  <a:noFill/>
                </a:ln>
                <a:solidFill>
                  <a:schemeClr val="bg1"/>
                </a:solidFill>
                <a:effectLst/>
                <a:latin typeface="Open Sans" panose="020B0606030504020204" pitchFamily="34" charset="0"/>
              </a:rPr>
              <a:t>your.email@example.com</a:t>
            </a:r>
          </a:p>
        </p:txBody>
      </p:sp>
      <p:sp>
        <p:nvSpPr>
          <p:cNvPr id="9" name="Text Box 2">
            <a:extLst>
              <a:ext uri="{FF2B5EF4-FFF2-40B4-BE49-F238E27FC236}">
                <a16:creationId xmlns:a16="http://schemas.microsoft.com/office/drawing/2014/main" id="{97AE5390-66E2-A43F-F65A-0661FE87A711}"/>
              </a:ext>
            </a:extLst>
          </p:cNvPr>
          <p:cNvSpPr txBox="1">
            <a:spLocks noChangeArrowheads="1"/>
          </p:cNvSpPr>
          <p:nvPr/>
        </p:nvSpPr>
        <p:spPr bwMode="auto">
          <a:xfrm>
            <a:off x="850403" y="526226"/>
            <a:ext cx="15528115" cy="2862434"/>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4600" b="1" i="0" u="none" strike="noStrike" cap="none" normalizeH="0" baseline="0" dirty="0">
                <a:ln>
                  <a:noFill/>
                </a:ln>
                <a:solidFill>
                  <a:schemeClr val="bg1"/>
                </a:solidFill>
                <a:effectLst/>
                <a:latin typeface="Open Sans" panose="020B0606030504020204" pitchFamily="34" charset="0"/>
              </a:rPr>
              <a:t>Title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Names of Authors,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Affiliations</a:t>
            </a:r>
          </a:p>
          <a:p>
            <a:pPr marL="0" marR="0" lvl="0" indent="0" algn="l" defTabSz="914400" rtl="0" eaLnBrk="0" fontAlgn="base" latinLnBrk="0" hangingPunct="0">
              <a:lnSpc>
                <a:spcPct val="100000"/>
              </a:lnSpc>
              <a:spcBef>
                <a:spcPct val="0"/>
              </a:spcBef>
              <a:spcAft>
                <a:spcPts val="1600"/>
              </a:spcAft>
              <a:buClrTx/>
              <a:buSzTx/>
              <a:buFontTx/>
              <a:buNone/>
              <a:tabLst/>
            </a:pPr>
            <a:endParaRPr kumimoji="0" lang="de-DE" altLang="de-DE" sz="2400" b="0" i="0" u="none" strike="noStrike" cap="none" normalizeH="0" baseline="0" dirty="0">
              <a:ln>
                <a:noFill/>
              </a:ln>
              <a:solidFill>
                <a:schemeClr val="bg1"/>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2400" b="0" i="0" u="none" strike="noStrike" cap="none" normalizeH="0" baseline="0" dirty="0">
                <a:ln>
                  <a:noFill/>
                </a:ln>
                <a:solidFill>
                  <a:schemeClr val="bg1"/>
                </a:solidFill>
                <a:effectLst/>
                <a:latin typeface="Open Sans" panose="020B0606030504020204" pitchFamily="34" charset="0"/>
              </a:rPr>
              <a:t>Poster ID</a:t>
            </a:r>
            <a:endParaRPr kumimoji="0" lang="de-DE" altLang="de-DE" sz="1800" b="0" i="0" u="none" strike="noStrike" cap="none" normalizeH="0" baseline="0" dirty="0">
              <a:ln>
                <a:noFill/>
              </a:ln>
              <a:solidFill>
                <a:schemeClr val="bg1"/>
              </a:solidFill>
              <a:effectLst/>
              <a:latin typeface="Arial" panose="020B0604020202020204" pitchFamily="34" charset="0"/>
            </a:endParaRPr>
          </a:p>
        </p:txBody>
      </p:sp>
      <p:sp>
        <p:nvSpPr>
          <p:cNvPr id="10" name="Text Box 4">
            <a:extLst>
              <a:ext uri="{FF2B5EF4-FFF2-40B4-BE49-F238E27FC236}">
                <a16:creationId xmlns:a16="http://schemas.microsoft.com/office/drawing/2014/main" id="{F728DA25-49E7-F72C-6C96-556C257B006B}"/>
              </a:ext>
            </a:extLst>
          </p:cNvPr>
          <p:cNvSpPr txBox="1">
            <a:spLocks noChangeArrowheads="1"/>
          </p:cNvSpPr>
          <p:nvPr/>
        </p:nvSpPr>
        <p:spPr bwMode="auto">
          <a:xfrm>
            <a:off x="933773" y="4425719"/>
            <a:ext cx="9405426" cy="15948256"/>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algn="ctr"/>
            <a:r>
              <a:rPr lang="en-GB" sz="3200" b="1" dirty="0">
                <a:latin typeface="Arial" panose="020B0604020202020204" pitchFamily="34" charset="0"/>
                <a:cs typeface="Arial" panose="020B0604020202020204" pitchFamily="34" charset="0"/>
              </a:rPr>
              <a:t>Poster sessions at </a:t>
            </a:r>
            <a:r>
              <a:rPr lang="en-GB" sz="3200" b="1" dirty="0" err="1">
                <a:latin typeface="Arial" panose="020B0604020202020204" pitchFamily="34" charset="0"/>
                <a:cs typeface="Arial" panose="020B0604020202020204" pitchFamily="34" charset="0"/>
              </a:rPr>
              <a:t>RailSanya</a:t>
            </a:r>
            <a:r>
              <a:rPr lang="en-GB" sz="3200" b="1" dirty="0">
                <a:latin typeface="Arial" panose="020B0604020202020204" pitchFamily="34" charset="0"/>
                <a:cs typeface="Arial" panose="020B0604020202020204" pitchFamily="34" charset="0"/>
              </a:rPr>
              <a:t> 2026</a:t>
            </a:r>
            <a:endParaRPr lang="en-GB" sz="3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Poster sessions are scheduled for 1 hour, morning of each day. </a:t>
            </a:r>
          </a:p>
          <a:p>
            <a:pPr algn="just"/>
            <a:r>
              <a:rPr lang="en-GB" sz="2200" dirty="0">
                <a:latin typeface="Arial" panose="020B0604020202020204" pitchFamily="34" charset="0"/>
                <a:cs typeface="Arial" panose="020B0604020202020204" pitchFamily="34" charset="0"/>
              </a:rPr>
              <a:t>2. </a:t>
            </a:r>
            <a:r>
              <a:rPr lang="en-GB" sz="2200" dirty="0" err="1">
                <a:latin typeface="Arial" panose="020B0604020202020204" pitchFamily="34" charset="0"/>
                <a:cs typeface="Arial" panose="020B0604020202020204" pitchFamily="34" charset="0"/>
              </a:rPr>
              <a:t>RailDresden</a:t>
            </a:r>
            <a:r>
              <a:rPr lang="en-GB" sz="2200" dirty="0">
                <a:latin typeface="Arial" panose="020B0604020202020204" pitchFamily="34" charset="0"/>
                <a:cs typeface="Arial" panose="020B0604020202020204" pitchFamily="34" charset="0"/>
              </a:rPr>
              <a:t> provides a wall for posters and support to hang your posters in the morning before your session. </a:t>
            </a:r>
          </a:p>
          <a:p>
            <a:pPr algn="just"/>
            <a:r>
              <a:rPr lang="en-GB" sz="2200" dirty="0">
                <a:latin typeface="Arial" panose="020B0604020202020204" pitchFamily="34" charset="0"/>
                <a:cs typeface="Arial" panose="020B0604020202020204" pitchFamily="34" charset="0"/>
              </a:rPr>
              <a:t>3. No electrical outlets will be provided.</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What should authors bring? </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A printed single sheet poster made of poster paper or similar material, approximately 841x594mm in size (A1, vertical orientation).</a:t>
            </a:r>
          </a:p>
          <a:p>
            <a:pPr algn="just"/>
            <a:r>
              <a:rPr lang="en-GB" sz="2200" dirty="0">
                <a:latin typeface="Arial" panose="020B0604020202020204" pitchFamily="34" charset="0"/>
                <a:cs typeface="Arial" panose="020B0604020202020204" pitchFamily="34" charset="0"/>
              </a:rPr>
              <a:t>2. Bring tape or other materials as determined necessary to hang your poster.</a:t>
            </a:r>
          </a:p>
          <a:p>
            <a:pPr algn="just"/>
            <a:r>
              <a:rPr lang="en-GB" sz="2200" dirty="0">
                <a:latin typeface="Arial" panose="020B0604020202020204" pitchFamily="34" charset="0"/>
                <a:cs typeface="Arial" panose="020B0604020202020204" pitchFamily="34" charset="0"/>
              </a:rPr>
              <a:t>3. Authors may bring additional written material of a non-commercial nature that supplements the material presented on the poster.</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Poster design guidelines</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Prepare poster on a single sheet of paper or similarly flexible material. The poster should be about 841x594mm in size (A1, vertical orientation).</a:t>
            </a:r>
          </a:p>
          <a:p>
            <a:pPr algn="just"/>
            <a:r>
              <a:rPr lang="en-GB" sz="2200" dirty="0">
                <a:latin typeface="Arial" panose="020B0604020202020204" pitchFamily="34" charset="0"/>
                <a:cs typeface="Arial" panose="020B0604020202020204" pitchFamily="34" charset="0"/>
              </a:rPr>
              <a:t>2. Keep content simple. A poster is a visual communication tool, not a manuscript. The viewer should be able to easily identify the primary concepts of the project without wading through a lot of text or complex formulas. Identify 3 or 4 main points or concepts to communicate.</a:t>
            </a:r>
          </a:p>
          <a:p>
            <a:pPr algn="just"/>
            <a:r>
              <a:rPr lang="en-GB" sz="2200" dirty="0">
                <a:latin typeface="Arial" panose="020B0604020202020204" pitchFamily="34" charset="0"/>
                <a:cs typeface="Arial" panose="020B0604020202020204" pitchFamily="34" charset="0"/>
              </a:rPr>
              <a:t>3. Present text in bullets or small chunks broken up by subheadings. Use at least 28–36 point bold sans serif font (e.g., Arial or Helvetica) for headers and 18–24 point font for text.</a:t>
            </a:r>
          </a:p>
          <a:p>
            <a:pPr algn="just"/>
            <a:r>
              <a:rPr lang="en-GB" sz="2200" dirty="0">
                <a:latin typeface="Arial" panose="020B0604020202020204" pitchFamily="34" charset="0"/>
                <a:cs typeface="Arial" panose="020B0604020202020204" pitchFamily="34" charset="0"/>
              </a:rPr>
              <a:t>4. Present information in columns. Arrange material in a logical sequence, from left top to bottom right. Two columns is a good target to shoot for.</a:t>
            </a:r>
          </a:p>
          <a:p>
            <a:pPr algn="just"/>
            <a:r>
              <a:rPr lang="en-GB" sz="2200" dirty="0">
                <a:latin typeface="Arial" panose="020B0604020202020204" pitchFamily="34" charset="0"/>
                <a:cs typeface="Arial" panose="020B0604020202020204" pitchFamily="34" charset="0"/>
              </a:rPr>
              <a:t>5. Offer a balanced mix of text and graphics. Too many words will result in people glossing over or simply bypassing your poster. A good rule of thumb is 50% text, 50% graphics and photos.</a:t>
            </a:r>
          </a:p>
          <a:p>
            <a:pPr algn="just"/>
            <a:r>
              <a:rPr lang="en-GB" sz="2200" dirty="0">
                <a:latin typeface="Arial" panose="020B0604020202020204" pitchFamily="34" charset="0"/>
                <a:cs typeface="Arial" panose="020B0604020202020204" pitchFamily="34" charset="0"/>
              </a:rPr>
              <a:t>6. Avoid acronyms and jargon. Simple language is best.</a:t>
            </a:r>
          </a:p>
          <a:p>
            <a:pPr algn="just"/>
            <a:r>
              <a:rPr lang="en-GB" sz="2200" dirty="0">
                <a:latin typeface="Arial" panose="020B0604020202020204" pitchFamily="34" charset="0"/>
                <a:cs typeface="Arial" panose="020B0604020202020204" pitchFamily="34" charset="0"/>
              </a:rPr>
              <a:t>7. Avoid dark-</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Use light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with black or very dark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text. Graphics should similarly provide a stark contrast to be readable.</a:t>
            </a:r>
          </a:p>
          <a:p>
            <a:pPr algn="just"/>
            <a:r>
              <a:rPr lang="en-GB" sz="2200" dirty="0">
                <a:latin typeface="Arial" panose="020B0604020202020204" pitchFamily="34" charset="0"/>
                <a:cs typeface="Arial" panose="020B0604020202020204" pitchFamily="34" charset="0"/>
              </a:rPr>
              <a:t>8. Use simple graphics. Visuals should be large enough to be comfortably read from 1-2 meters away.</a:t>
            </a:r>
          </a:p>
          <a:p>
            <a:pPr algn="just"/>
            <a:r>
              <a:rPr lang="en-GB" sz="2200" dirty="0">
                <a:latin typeface="Arial" panose="020B0604020202020204" pitchFamily="34" charset="0"/>
                <a:cs typeface="Arial" panose="020B0604020202020204" pitchFamily="34" charset="0"/>
              </a:rPr>
              <a:t>9. Provide author name(s), organization logos and/or other acknowledgements to give credit to those who have done the work.</a:t>
            </a:r>
          </a:p>
          <a:p>
            <a:pPr algn="just"/>
            <a:r>
              <a:rPr lang="en-GB" sz="2200" dirty="0">
                <a:latin typeface="Arial" panose="020B0604020202020204" pitchFamily="34" charset="0"/>
                <a:cs typeface="Arial" panose="020B0604020202020204" pitchFamily="34" charset="0"/>
              </a:rPr>
              <a:t>10. Prepare a brief (up to 5 minutes) oral presentation for delivering to small audiences gathered around the poster.</a:t>
            </a:r>
          </a:p>
          <a:p>
            <a:pPr algn="just"/>
            <a:r>
              <a:rPr lang="en-GB" sz="2200" dirty="0">
                <a:latin typeface="Arial" panose="020B0604020202020204" pitchFamily="34" charset="0"/>
                <a:cs typeface="Arial" panose="020B0604020202020204" pitchFamily="34" charset="0"/>
              </a:rPr>
              <a:t> </a:t>
            </a:r>
          </a:p>
          <a:p>
            <a:pPr algn="just"/>
            <a:endParaRPr lang="en-US" sz="2200" dirty="0">
              <a:latin typeface="Arial" panose="020B0604020202020204" pitchFamily="34" charset="0"/>
              <a:cs typeface="Arial" panose="020B0604020202020204" pitchFamily="34" charset="0"/>
            </a:endParaRPr>
          </a:p>
          <a:p>
            <a:pPr algn="just"/>
            <a:endParaRPr lang="en-US" sz="2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p:txBody>
      </p:sp>
      <p:sp>
        <p:nvSpPr>
          <p:cNvPr id="11" name="Text Box 4">
            <a:extLst>
              <a:ext uri="{FF2B5EF4-FFF2-40B4-BE49-F238E27FC236}">
                <a16:creationId xmlns:a16="http://schemas.microsoft.com/office/drawing/2014/main" id="{29DB04B1-FF48-5289-0795-79DEE8CC5667}"/>
              </a:ext>
            </a:extLst>
          </p:cNvPr>
          <p:cNvSpPr txBox="1">
            <a:spLocks noChangeArrowheads="1"/>
          </p:cNvSpPr>
          <p:nvPr/>
        </p:nvSpPr>
        <p:spPr bwMode="auto">
          <a:xfrm>
            <a:off x="10858947" y="10030286"/>
            <a:ext cx="9405426" cy="1383028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3200" b="1" dirty="0">
                <a:latin typeface="Arial" panose="020B0604020202020204" pitchFamily="34" charset="0"/>
                <a:cs typeface="Arial" panose="020B0604020202020204" pitchFamily="34" charset="0"/>
              </a:rPr>
              <a:t>Column for Text 2</a:t>
            </a:r>
          </a:p>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2200" dirty="0">
                <a:latin typeface="Arial" panose="020B0604020202020204" pitchFamily="34" charset="0"/>
                <a:cs typeface="Arial" panose="020B0604020202020204" pitchFamily="34" charset="0"/>
              </a:rPr>
              <a:t>Lorem ipsum dolor sit amet, consectetuer adipiscing elit.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Curabitur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ullamcorper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ipsum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amet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consectetuer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adipiscing</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Curabitur ullamcorper ultricies nisi. </a:t>
            </a:r>
          </a:p>
        </p:txBody>
      </p:sp>
      <p:sp>
        <p:nvSpPr>
          <p:cNvPr id="12" name="Rechteck 13">
            <a:extLst>
              <a:ext uri="{FF2B5EF4-FFF2-40B4-BE49-F238E27FC236}">
                <a16:creationId xmlns:a16="http://schemas.microsoft.com/office/drawing/2014/main" id="{7F47F869-77F4-062E-2746-F6DF25B46042}"/>
              </a:ext>
            </a:extLst>
          </p:cNvPr>
          <p:cNvSpPr/>
          <p:nvPr/>
        </p:nvSpPr>
        <p:spPr>
          <a:xfrm>
            <a:off x="10805159" y="4425719"/>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Small </a:t>
            </a:r>
            <a:r>
              <a:rPr lang="de-DE" sz="3600" dirty="0" err="1">
                <a:solidFill>
                  <a:schemeClr val="tx1"/>
                </a:solidFill>
              </a:rPr>
              <a:t>pic</a:t>
            </a:r>
            <a:endParaRPr lang="de-DE" sz="3600" dirty="0">
              <a:solidFill>
                <a:schemeClr val="tx1"/>
              </a:solidFill>
            </a:endParaRPr>
          </a:p>
        </p:txBody>
      </p:sp>
      <p:sp>
        <p:nvSpPr>
          <p:cNvPr id="3" name="Rechteck 13">
            <a:extLst>
              <a:ext uri="{FF2B5EF4-FFF2-40B4-BE49-F238E27FC236}">
                <a16:creationId xmlns:a16="http://schemas.microsoft.com/office/drawing/2014/main" id="{A20D0BB6-4C53-CDA6-02CF-33974A36795E}"/>
              </a:ext>
            </a:extLst>
          </p:cNvPr>
          <p:cNvSpPr/>
          <p:nvPr/>
        </p:nvSpPr>
        <p:spPr>
          <a:xfrm>
            <a:off x="15196134" y="343995"/>
            <a:ext cx="5864564" cy="2233612"/>
          </a:xfrm>
          <a:prstGeom prst="rect">
            <a:avLst/>
          </a:prstGeom>
          <a:solidFill>
            <a:schemeClr val="bg1"/>
          </a:solid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tx1"/>
                </a:solidFill>
              </a:rPr>
              <a:t>Logo area</a:t>
            </a:r>
            <a:endParaRPr lang="de-DE" sz="3600" dirty="0">
              <a:solidFill>
                <a:schemeClr val="tx1"/>
              </a:solidFill>
            </a:endParaRPr>
          </a:p>
        </p:txBody>
      </p:sp>
    </p:spTree>
    <p:extLst>
      <p:ext uri="{BB962C8B-B14F-4D97-AF65-F5344CB8AC3E}">
        <p14:creationId xmlns:p14="http://schemas.microsoft.com/office/powerpoint/2010/main" val="4082568080"/>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13">
            <a:extLst>
              <a:ext uri="{FF2B5EF4-FFF2-40B4-BE49-F238E27FC236}">
                <a16:creationId xmlns:a16="http://schemas.microsoft.com/office/drawing/2014/main" id="{FA0BB005-859C-5CA7-F6FC-216FDC73664F}"/>
              </a:ext>
            </a:extLst>
          </p:cNvPr>
          <p:cNvSpPr/>
          <p:nvPr/>
        </p:nvSpPr>
        <p:spPr>
          <a:xfrm>
            <a:off x="933773" y="23359130"/>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a:solidFill>
                  <a:schemeClr val="tx1"/>
                </a:solidFill>
              </a:rPr>
              <a:t>Small pic</a:t>
            </a:r>
            <a:endParaRPr lang="de-DE" sz="3600" dirty="0">
              <a:solidFill>
                <a:schemeClr val="tx1"/>
              </a:solidFill>
            </a:endParaRPr>
          </a:p>
        </p:txBody>
      </p:sp>
      <p:sp>
        <p:nvSpPr>
          <p:cNvPr id="5" name="Text Box 4">
            <a:extLst>
              <a:ext uri="{FF2B5EF4-FFF2-40B4-BE49-F238E27FC236}">
                <a16:creationId xmlns:a16="http://schemas.microsoft.com/office/drawing/2014/main" id="{86882CB0-B62B-CAC5-C093-630D0943A08D}"/>
              </a:ext>
            </a:extLst>
          </p:cNvPr>
          <p:cNvSpPr txBox="1">
            <a:spLocks noChangeArrowheads="1"/>
          </p:cNvSpPr>
          <p:nvPr/>
        </p:nvSpPr>
        <p:spPr bwMode="auto">
          <a:xfrm>
            <a:off x="15603795" y="2659166"/>
            <a:ext cx="5456902" cy="134099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5000"/>
              </a:spcAft>
              <a:buClrTx/>
              <a:buSzTx/>
              <a:buFontTx/>
              <a:buNone/>
              <a:tabLst/>
            </a:pPr>
            <a:br>
              <a:rPr kumimoji="0" lang="de-DE" altLang="de-DE" sz="2400" b="1" i="0" u="none" strike="noStrike" cap="none" normalizeH="0" baseline="0" dirty="0">
                <a:ln>
                  <a:noFill/>
                </a:ln>
                <a:solidFill>
                  <a:schemeClr val="bg1"/>
                </a:solidFill>
                <a:effectLst/>
                <a:latin typeface="Open Sans" panose="020B0606030504020204" pitchFamily="34" charset="0"/>
              </a:rPr>
            </a:br>
            <a:r>
              <a:rPr kumimoji="0" lang="de-DE" altLang="de-DE" sz="2400" b="1" i="0" u="none" strike="noStrike" cap="none" normalizeH="0" baseline="0" dirty="0">
                <a:ln>
                  <a:noFill/>
                </a:ln>
                <a:solidFill>
                  <a:schemeClr val="bg1"/>
                </a:solidFill>
                <a:effectLst/>
                <a:latin typeface="Open Sans" panose="020B0606030504020204" pitchFamily="34" charset="0"/>
              </a:rPr>
              <a:t>your.email@example.com</a:t>
            </a:r>
          </a:p>
        </p:txBody>
      </p:sp>
      <p:sp>
        <p:nvSpPr>
          <p:cNvPr id="9" name="Text Box 2">
            <a:extLst>
              <a:ext uri="{FF2B5EF4-FFF2-40B4-BE49-F238E27FC236}">
                <a16:creationId xmlns:a16="http://schemas.microsoft.com/office/drawing/2014/main" id="{97AE5390-66E2-A43F-F65A-0661FE87A711}"/>
              </a:ext>
            </a:extLst>
          </p:cNvPr>
          <p:cNvSpPr txBox="1">
            <a:spLocks noChangeArrowheads="1"/>
          </p:cNvSpPr>
          <p:nvPr/>
        </p:nvSpPr>
        <p:spPr bwMode="auto">
          <a:xfrm>
            <a:off x="850403" y="526226"/>
            <a:ext cx="15528115" cy="2862434"/>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4600" b="1" i="0" u="none" strike="noStrike" cap="none" normalizeH="0" baseline="0" dirty="0">
                <a:ln>
                  <a:noFill/>
                </a:ln>
                <a:solidFill>
                  <a:schemeClr val="bg1"/>
                </a:solidFill>
                <a:effectLst/>
                <a:latin typeface="Open Sans" panose="020B0606030504020204" pitchFamily="34" charset="0"/>
              </a:rPr>
              <a:t>Title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Names of Authors,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Affiliations</a:t>
            </a:r>
          </a:p>
          <a:p>
            <a:pPr marL="0" marR="0" lvl="0" indent="0" algn="l" defTabSz="914400" rtl="0" eaLnBrk="0" fontAlgn="base" latinLnBrk="0" hangingPunct="0">
              <a:lnSpc>
                <a:spcPct val="100000"/>
              </a:lnSpc>
              <a:spcBef>
                <a:spcPct val="0"/>
              </a:spcBef>
              <a:spcAft>
                <a:spcPts val="1600"/>
              </a:spcAft>
              <a:buClrTx/>
              <a:buSzTx/>
              <a:buFontTx/>
              <a:buNone/>
              <a:tabLst/>
            </a:pPr>
            <a:endParaRPr kumimoji="0" lang="de-DE" altLang="de-DE" sz="2400" b="0" i="0" u="none" strike="noStrike" cap="none" normalizeH="0" baseline="0" dirty="0">
              <a:ln>
                <a:noFill/>
              </a:ln>
              <a:solidFill>
                <a:schemeClr val="bg1"/>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2400" b="0" i="0" u="none" strike="noStrike" cap="none" normalizeH="0" baseline="0" dirty="0">
                <a:ln>
                  <a:noFill/>
                </a:ln>
                <a:solidFill>
                  <a:schemeClr val="bg1"/>
                </a:solidFill>
                <a:effectLst/>
                <a:latin typeface="Open Sans" panose="020B0606030504020204" pitchFamily="34" charset="0"/>
              </a:rPr>
              <a:t>Poster ID</a:t>
            </a:r>
            <a:endParaRPr kumimoji="0" lang="de-DE" altLang="de-DE" sz="1800" b="0" i="0" u="none" strike="noStrike" cap="none" normalizeH="0" baseline="0" dirty="0">
              <a:ln>
                <a:noFill/>
              </a:ln>
              <a:solidFill>
                <a:schemeClr val="bg1"/>
              </a:solidFill>
              <a:effectLst/>
              <a:latin typeface="Arial" panose="020B0604020202020204" pitchFamily="34" charset="0"/>
            </a:endParaRPr>
          </a:p>
        </p:txBody>
      </p:sp>
      <p:sp>
        <p:nvSpPr>
          <p:cNvPr id="10" name="Text Box 4">
            <a:extLst>
              <a:ext uri="{FF2B5EF4-FFF2-40B4-BE49-F238E27FC236}">
                <a16:creationId xmlns:a16="http://schemas.microsoft.com/office/drawing/2014/main" id="{F728DA25-49E7-F72C-6C96-556C257B006B}"/>
              </a:ext>
            </a:extLst>
          </p:cNvPr>
          <p:cNvSpPr txBox="1">
            <a:spLocks noChangeArrowheads="1"/>
          </p:cNvSpPr>
          <p:nvPr/>
        </p:nvSpPr>
        <p:spPr bwMode="auto">
          <a:xfrm>
            <a:off x="933773" y="4425719"/>
            <a:ext cx="9405426" cy="15948256"/>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algn="ctr"/>
            <a:r>
              <a:rPr lang="en-GB" sz="3200" b="1" dirty="0">
                <a:latin typeface="Arial" panose="020B0604020202020204" pitchFamily="34" charset="0"/>
                <a:cs typeface="Arial" panose="020B0604020202020204" pitchFamily="34" charset="0"/>
              </a:rPr>
              <a:t>Poster sessions at </a:t>
            </a:r>
            <a:r>
              <a:rPr lang="en-GB" sz="3200" b="1" dirty="0" err="1">
                <a:latin typeface="Arial" panose="020B0604020202020204" pitchFamily="34" charset="0"/>
                <a:cs typeface="Arial" panose="020B0604020202020204" pitchFamily="34" charset="0"/>
              </a:rPr>
              <a:t>RailSanya</a:t>
            </a:r>
            <a:r>
              <a:rPr lang="en-GB" sz="3200" b="1" dirty="0">
                <a:latin typeface="Arial" panose="020B0604020202020204" pitchFamily="34" charset="0"/>
                <a:cs typeface="Arial" panose="020B0604020202020204" pitchFamily="34" charset="0"/>
              </a:rPr>
              <a:t> 2026</a:t>
            </a:r>
            <a:endParaRPr lang="en-GB" sz="3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Poster sessions are scheduled for 1 hour, morning of each day. </a:t>
            </a:r>
          </a:p>
          <a:p>
            <a:pPr algn="just"/>
            <a:r>
              <a:rPr lang="en-GB" sz="2200" dirty="0">
                <a:latin typeface="Arial" panose="020B0604020202020204" pitchFamily="34" charset="0"/>
                <a:cs typeface="Arial" panose="020B0604020202020204" pitchFamily="34" charset="0"/>
              </a:rPr>
              <a:t>2. </a:t>
            </a:r>
            <a:r>
              <a:rPr lang="en-GB" sz="2200" dirty="0" err="1">
                <a:latin typeface="Arial" panose="020B0604020202020204" pitchFamily="34" charset="0"/>
                <a:cs typeface="Arial" panose="020B0604020202020204" pitchFamily="34" charset="0"/>
              </a:rPr>
              <a:t>RailDresden</a:t>
            </a:r>
            <a:r>
              <a:rPr lang="en-GB" sz="2200" dirty="0">
                <a:latin typeface="Arial" panose="020B0604020202020204" pitchFamily="34" charset="0"/>
                <a:cs typeface="Arial" panose="020B0604020202020204" pitchFamily="34" charset="0"/>
              </a:rPr>
              <a:t> provides a wall for posters and support to hang your posters in the morning before your session. </a:t>
            </a:r>
          </a:p>
          <a:p>
            <a:pPr algn="just"/>
            <a:r>
              <a:rPr lang="en-GB" sz="2200" dirty="0">
                <a:latin typeface="Arial" panose="020B0604020202020204" pitchFamily="34" charset="0"/>
                <a:cs typeface="Arial" panose="020B0604020202020204" pitchFamily="34" charset="0"/>
              </a:rPr>
              <a:t>3. No electrical outlets will be provided.</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What should authors bring? </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A printed single sheet poster made of poster paper or similar material, approximately 841x594mm in size (A1, vertical orientation).</a:t>
            </a:r>
          </a:p>
          <a:p>
            <a:pPr algn="just"/>
            <a:r>
              <a:rPr lang="en-GB" sz="2200" dirty="0">
                <a:latin typeface="Arial" panose="020B0604020202020204" pitchFamily="34" charset="0"/>
                <a:cs typeface="Arial" panose="020B0604020202020204" pitchFamily="34" charset="0"/>
              </a:rPr>
              <a:t>2. Bring tape or other materials as determined necessary to hang your poster.</a:t>
            </a:r>
          </a:p>
          <a:p>
            <a:pPr algn="just"/>
            <a:r>
              <a:rPr lang="en-GB" sz="2200" dirty="0">
                <a:latin typeface="Arial" panose="020B0604020202020204" pitchFamily="34" charset="0"/>
                <a:cs typeface="Arial" panose="020B0604020202020204" pitchFamily="34" charset="0"/>
              </a:rPr>
              <a:t>3. Authors may bring additional written material of a non-commercial nature that supplements the material presented on the poster.</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Poster design guidelines</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Prepare poster on a single sheet of paper or similarly flexible material. The poster should be about 841x594mm in size (A1, vertical orientation).</a:t>
            </a:r>
          </a:p>
          <a:p>
            <a:pPr algn="just"/>
            <a:r>
              <a:rPr lang="en-GB" sz="2200" dirty="0">
                <a:latin typeface="Arial" panose="020B0604020202020204" pitchFamily="34" charset="0"/>
                <a:cs typeface="Arial" panose="020B0604020202020204" pitchFamily="34" charset="0"/>
              </a:rPr>
              <a:t>2. Keep content simple. A poster is a visual communication tool, not a manuscript. The viewer should be able to easily identify the primary concepts of the project without wading through a lot of text or complex formulas. Identify 3 or 4 main points or concepts to communicate.</a:t>
            </a:r>
          </a:p>
          <a:p>
            <a:pPr algn="just"/>
            <a:r>
              <a:rPr lang="en-GB" sz="2200" dirty="0">
                <a:latin typeface="Arial" panose="020B0604020202020204" pitchFamily="34" charset="0"/>
                <a:cs typeface="Arial" panose="020B0604020202020204" pitchFamily="34" charset="0"/>
              </a:rPr>
              <a:t>3. Present text in bullets or small chunks broken up by subheadings. Use at least 28–36 point bold sans serif font (e.g., Arial or Helvetica) for headers and 18–24 point font for text.</a:t>
            </a:r>
          </a:p>
          <a:p>
            <a:pPr algn="just"/>
            <a:r>
              <a:rPr lang="en-GB" sz="2200" dirty="0">
                <a:latin typeface="Arial" panose="020B0604020202020204" pitchFamily="34" charset="0"/>
                <a:cs typeface="Arial" panose="020B0604020202020204" pitchFamily="34" charset="0"/>
              </a:rPr>
              <a:t>4. Present information in columns. Arrange material in a logical sequence, from left top to bottom right. Two columns is a good target to shoot for.</a:t>
            </a:r>
          </a:p>
          <a:p>
            <a:pPr algn="just"/>
            <a:r>
              <a:rPr lang="en-GB" sz="2200" dirty="0">
                <a:latin typeface="Arial" panose="020B0604020202020204" pitchFamily="34" charset="0"/>
                <a:cs typeface="Arial" panose="020B0604020202020204" pitchFamily="34" charset="0"/>
              </a:rPr>
              <a:t>5. Offer a balanced mix of text and graphics. Too many words will result in people glossing over or simply bypassing your poster. A good rule of thumb is 50% text, 50% graphics and photos.</a:t>
            </a:r>
          </a:p>
          <a:p>
            <a:pPr algn="just"/>
            <a:r>
              <a:rPr lang="en-GB" sz="2200" dirty="0">
                <a:latin typeface="Arial" panose="020B0604020202020204" pitchFamily="34" charset="0"/>
                <a:cs typeface="Arial" panose="020B0604020202020204" pitchFamily="34" charset="0"/>
              </a:rPr>
              <a:t>6. Avoid acronyms and jargon. Simple language is best.</a:t>
            </a:r>
          </a:p>
          <a:p>
            <a:pPr algn="just"/>
            <a:r>
              <a:rPr lang="en-GB" sz="2200" dirty="0">
                <a:latin typeface="Arial" panose="020B0604020202020204" pitchFamily="34" charset="0"/>
                <a:cs typeface="Arial" panose="020B0604020202020204" pitchFamily="34" charset="0"/>
              </a:rPr>
              <a:t>7. Avoid dark-</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Use light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with black or very dark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text. Graphics should similarly provide a stark contrast to be readable.</a:t>
            </a:r>
          </a:p>
          <a:p>
            <a:pPr algn="just"/>
            <a:r>
              <a:rPr lang="en-GB" sz="2200" dirty="0">
                <a:latin typeface="Arial" panose="020B0604020202020204" pitchFamily="34" charset="0"/>
                <a:cs typeface="Arial" panose="020B0604020202020204" pitchFamily="34" charset="0"/>
              </a:rPr>
              <a:t>8. Use simple graphics. Visuals should be large enough to be comfortably read from 1-2 meters away.</a:t>
            </a:r>
          </a:p>
          <a:p>
            <a:pPr algn="just"/>
            <a:r>
              <a:rPr lang="en-GB" sz="2200" dirty="0">
                <a:latin typeface="Arial" panose="020B0604020202020204" pitchFamily="34" charset="0"/>
                <a:cs typeface="Arial" panose="020B0604020202020204" pitchFamily="34" charset="0"/>
              </a:rPr>
              <a:t>9. Provide author name(s), organization logos and/or other acknowledgements to give credit to those who have done the work.</a:t>
            </a:r>
          </a:p>
          <a:p>
            <a:pPr algn="just"/>
            <a:r>
              <a:rPr lang="en-GB" sz="2200" dirty="0">
                <a:latin typeface="Arial" panose="020B0604020202020204" pitchFamily="34" charset="0"/>
                <a:cs typeface="Arial" panose="020B0604020202020204" pitchFamily="34" charset="0"/>
              </a:rPr>
              <a:t>10. Prepare a brief (up to 5 minutes) oral presentation for delivering to small audiences gathered around the poster.</a:t>
            </a:r>
          </a:p>
          <a:p>
            <a:pPr algn="just"/>
            <a:r>
              <a:rPr lang="en-GB" sz="2200" dirty="0">
                <a:latin typeface="Arial" panose="020B0604020202020204" pitchFamily="34" charset="0"/>
                <a:cs typeface="Arial" panose="020B0604020202020204" pitchFamily="34" charset="0"/>
              </a:rPr>
              <a:t> </a:t>
            </a:r>
          </a:p>
          <a:p>
            <a:pPr algn="just"/>
            <a:endParaRPr lang="en-US" sz="2200" dirty="0">
              <a:latin typeface="Arial" panose="020B0604020202020204" pitchFamily="34" charset="0"/>
              <a:cs typeface="Arial" panose="020B0604020202020204" pitchFamily="34" charset="0"/>
            </a:endParaRPr>
          </a:p>
          <a:p>
            <a:pPr algn="just"/>
            <a:endParaRPr lang="en-US" sz="2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p:txBody>
      </p:sp>
      <p:sp>
        <p:nvSpPr>
          <p:cNvPr id="11" name="Text Box 4">
            <a:extLst>
              <a:ext uri="{FF2B5EF4-FFF2-40B4-BE49-F238E27FC236}">
                <a16:creationId xmlns:a16="http://schemas.microsoft.com/office/drawing/2014/main" id="{29DB04B1-FF48-5289-0795-79DEE8CC5667}"/>
              </a:ext>
            </a:extLst>
          </p:cNvPr>
          <p:cNvSpPr txBox="1">
            <a:spLocks noChangeArrowheads="1"/>
          </p:cNvSpPr>
          <p:nvPr/>
        </p:nvSpPr>
        <p:spPr bwMode="auto">
          <a:xfrm>
            <a:off x="10858947" y="10030286"/>
            <a:ext cx="9405426" cy="1383028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3200" b="1" dirty="0">
                <a:latin typeface="Arial" panose="020B0604020202020204" pitchFamily="34" charset="0"/>
                <a:cs typeface="Arial" panose="020B0604020202020204" pitchFamily="34" charset="0"/>
              </a:rPr>
              <a:t>Column for Text 2</a:t>
            </a:r>
          </a:p>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2200" dirty="0">
                <a:latin typeface="Arial" panose="020B0604020202020204" pitchFamily="34" charset="0"/>
                <a:cs typeface="Arial" panose="020B0604020202020204" pitchFamily="34" charset="0"/>
              </a:rPr>
              <a:t>Lorem ipsum dolor sit amet, consectetuer adipiscing elit.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Curabitur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ullamcorper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ipsum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amet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consectetuer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adipiscing</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Curabitur ullamcorper ultricies nisi. </a:t>
            </a:r>
          </a:p>
        </p:txBody>
      </p:sp>
      <p:sp>
        <p:nvSpPr>
          <p:cNvPr id="12" name="Rechteck 13">
            <a:extLst>
              <a:ext uri="{FF2B5EF4-FFF2-40B4-BE49-F238E27FC236}">
                <a16:creationId xmlns:a16="http://schemas.microsoft.com/office/drawing/2014/main" id="{7F47F869-77F4-062E-2746-F6DF25B46042}"/>
              </a:ext>
            </a:extLst>
          </p:cNvPr>
          <p:cNvSpPr/>
          <p:nvPr/>
        </p:nvSpPr>
        <p:spPr>
          <a:xfrm>
            <a:off x="10805159" y="4425719"/>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Small </a:t>
            </a:r>
            <a:r>
              <a:rPr lang="de-DE" sz="3600" dirty="0" err="1">
                <a:solidFill>
                  <a:schemeClr val="tx1"/>
                </a:solidFill>
              </a:rPr>
              <a:t>pic</a:t>
            </a:r>
            <a:endParaRPr lang="de-DE" sz="3600" dirty="0">
              <a:solidFill>
                <a:schemeClr val="tx1"/>
              </a:solidFill>
            </a:endParaRPr>
          </a:p>
        </p:txBody>
      </p:sp>
      <p:sp>
        <p:nvSpPr>
          <p:cNvPr id="3" name="Rechteck 13">
            <a:extLst>
              <a:ext uri="{FF2B5EF4-FFF2-40B4-BE49-F238E27FC236}">
                <a16:creationId xmlns:a16="http://schemas.microsoft.com/office/drawing/2014/main" id="{EF567BD6-456D-A246-0A31-4453136FE49F}"/>
              </a:ext>
            </a:extLst>
          </p:cNvPr>
          <p:cNvSpPr/>
          <p:nvPr/>
        </p:nvSpPr>
        <p:spPr>
          <a:xfrm>
            <a:off x="15196134" y="343995"/>
            <a:ext cx="5864564" cy="2233612"/>
          </a:xfrm>
          <a:prstGeom prst="rect">
            <a:avLst/>
          </a:prstGeom>
          <a:solidFill>
            <a:schemeClr val="bg1"/>
          </a:solid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tx1"/>
                </a:solidFill>
              </a:rPr>
              <a:t>Logo area</a:t>
            </a:r>
            <a:endParaRPr lang="de-DE" sz="3600" dirty="0">
              <a:solidFill>
                <a:schemeClr val="tx1"/>
              </a:solidFill>
            </a:endParaRPr>
          </a:p>
        </p:txBody>
      </p:sp>
    </p:spTree>
    <p:extLst>
      <p:ext uri="{BB962C8B-B14F-4D97-AF65-F5344CB8AC3E}">
        <p14:creationId xmlns:p14="http://schemas.microsoft.com/office/powerpoint/2010/main" val="2409267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13">
            <a:extLst>
              <a:ext uri="{FF2B5EF4-FFF2-40B4-BE49-F238E27FC236}">
                <a16:creationId xmlns:a16="http://schemas.microsoft.com/office/drawing/2014/main" id="{FA0BB005-859C-5CA7-F6FC-216FDC73664F}"/>
              </a:ext>
            </a:extLst>
          </p:cNvPr>
          <p:cNvSpPr/>
          <p:nvPr/>
        </p:nvSpPr>
        <p:spPr>
          <a:xfrm>
            <a:off x="933773" y="23359130"/>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a:solidFill>
                  <a:schemeClr val="tx1"/>
                </a:solidFill>
              </a:rPr>
              <a:t>Small pic</a:t>
            </a:r>
            <a:endParaRPr lang="de-DE" sz="3600" dirty="0">
              <a:solidFill>
                <a:schemeClr val="tx1"/>
              </a:solidFill>
            </a:endParaRPr>
          </a:p>
        </p:txBody>
      </p:sp>
      <p:sp>
        <p:nvSpPr>
          <p:cNvPr id="5" name="Text Box 4">
            <a:extLst>
              <a:ext uri="{FF2B5EF4-FFF2-40B4-BE49-F238E27FC236}">
                <a16:creationId xmlns:a16="http://schemas.microsoft.com/office/drawing/2014/main" id="{86882CB0-B62B-CAC5-C093-630D0943A08D}"/>
              </a:ext>
            </a:extLst>
          </p:cNvPr>
          <p:cNvSpPr txBox="1">
            <a:spLocks noChangeArrowheads="1"/>
          </p:cNvSpPr>
          <p:nvPr/>
        </p:nvSpPr>
        <p:spPr bwMode="auto">
          <a:xfrm>
            <a:off x="15603795" y="2659166"/>
            <a:ext cx="5456902" cy="134099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5000"/>
              </a:spcAft>
              <a:buClrTx/>
              <a:buSzTx/>
              <a:buFontTx/>
              <a:buNone/>
              <a:tabLst/>
            </a:pPr>
            <a:br>
              <a:rPr kumimoji="0" lang="de-DE" altLang="de-DE" sz="2400" b="1" i="0" u="none" strike="noStrike" cap="none" normalizeH="0" baseline="0" dirty="0">
                <a:ln>
                  <a:noFill/>
                </a:ln>
                <a:solidFill>
                  <a:schemeClr val="bg1"/>
                </a:solidFill>
                <a:effectLst/>
                <a:latin typeface="Open Sans" panose="020B0606030504020204" pitchFamily="34" charset="0"/>
              </a:rPr>
            </a:br>
            <a:r>
              <a:rPr kumimoji="0" lang="de-DE" altLang="de-DE" sz="2400" b="1" i="0" u="none" strike="noStrike" cap="none" normalizeH="0" baseline="0" dirty="0">
                <a:ln>
                  <a:noFill/>
                </a:ln>
                <a:solidFill>
                  <a:schemeClr val="bg1"/>
                </a:solidFill>
                <a:effectLst/>
                <a:latin typeface="Open Sans" panose="020B0606030504020204" pitchFamily="34" charset="0"/>
              </a:rPr>
              <a:t>your.email@example.com</a:t>
            </a:r>
          </a:p>
        </p:txBody>
      </p:sp>
      <p:sp>
        <p:nvSpPr>
          <p:cNvPr id="9" name="Text Box 2">
            <a:extLst>
              <a:ext uri="{FF2B5EF4-FFF2-40B4-BE49-F238E27FC236}">
                <a16:creationId xmlns:a16="http://schemas.microsoft.com/office/drawing/2014/main" id="{97AE5390-66E2-A43F-F65A-0661FE87A711}"/>
              </a:ext>
            </a:extLst>
          </p:cNvPr>
          <p:cNvSpPr txBox="1">
            <a:spLocks noChangeArrowheads="1"/>
          </p:cNvSpPr>
          <p:nvPr/>
        </p:nvSpPr>
        <p:spPr bwMode="auto">
          <a:xfrm>
            <a:off x="850403" y="526226"/>
            <a:ext cx="15528115" cy="2862434"/>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4600" b="1" i="0" u="none" strike="noStrike" cap="none" normalizeH="0" baseline="0" dirty="0">
                <a:ln>
                  <a:noFill/>
                </a:ln>
                <a:solidFill>
                  <a:schemeClr val="bg1"/>
                </a:solidFill>
                <a:effectLst/>
                <a:latin typeface="Open Sans" panose="020B0606030504020204" pitchFamily="34" charset="0"/>
              </a:rPr>
              <a:t>Title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Names of Authors,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Affiliations</a:t>
            </a:r>
          </a:p>
          <a:p>
            <a:pPr marL="0" marR="0" lvl="0" indent="0" algn="l" defTabSz="914400" rtl="0" eaLnBrk="0" fontAlgn="base" latinLnBrk="0" hangingPunct="0">
              <a:lnSpc>
                <a:spcPct val="100000"/>
              </a:lnSpc>
              <a:spcBef>
                <a:spcPct val="0"/>
              </a:spcBef>
              <a:spcAft>
                <a:spcPts val="1600"/>
              </a:spcAft>
              <a:buClrTx/>
              <a:buSzTx/>
              <a:buFontTx/>
              <a:buNone/>
              <a:tabLst/>
            </a:pPr>
            <a:endParaRPr kumimoji="0" lang="de-DE" altLang="de-DE" sz="2400" b="0" i="0" u="none" strike="noStrike" cap="none" normalizeH="0" baseline="0" dirty="0">
              <a:ln>
                <a:noFill/>
              </a:ln>
              <a:solidFill>
                <a:schemeClr val="bg1"/>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2400" b="0" i="0" u="none" strike="noStrike" cap="none" normalizeH="0" baseline="0" dirty="0">
                <a:ln>
                  <a:noFill/>
                </a:ln>
                <a:solidFill>
                  <a:schemeClr val="bg1"/>
                </a:solidFill>
                <a:effectLst/>
                <a:latin typeface="Open Sans" panose="020B0606030504020204" pitchFamily="34" charset="0"/>
              </a:rPr>
              <a:t>Poster ID</a:t>
            </a:r>
            <a:endParaRPr kumimoji="0" lang="de-DE" altLang="de-DE" sz="1800" b="0" i="0" u="none" strike="noStrike" cap="none" normalizeH="0" baseline="0" dirty="0">
              <a:ln>
                <a:noFill/>
              </a:ln>
              <a:solidFill>
                <a:schemeClr val="bg1"/>
              </a:solidFill>
              <a:effectLst/>
              <a:latin typeface="Arial" panose="020B0604020202020204" pitchFamily="34" charset="0"/>
            </a:endParaRPr>
          </a:p>
        </p:txBody>
      </p:sp>
      <p:sp>
        <p:nvSpPr>
          <p:cNvPr id="10" name="Text Box 4">
            <a:extLst>
              <a:ext uri="{FF2B5EF4-FFF2-40B4-BE49-F238E27FC236}">
                <a16:creationId xmlns:a16="http://schemas.microsoft.com/office/drawing/2014/main" id="{F728DA25-49E7-F72C-6C96-556C257B006B}"/>
              </a:ext>
            </a:extLst>
          </p:cNvPr>
          <p:cNvSpPr txBox="1">
            <a:spLocks noChangeArrowheads="1"/>
          </p:cNvSpPr>
          <p:nvPr/>
        </p:nvSpPr>
        <p:spPr bwMode="auto">
          <a:xfrm>
            <a:off x="933773" y="4425719"/>
            <a:ext cx="9405426" cy="15948256"/>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algn="ctr"/>
            <a:r>
              <a:rPr lang="en-GB" sz="3200" b="1" dirty="0">
                <a:latin typeface="Arial" panose="020B0604020202020204" pitchFamily="34" charset="0"/>
                <a:cs typeface="Arial" panose="020B0604020202020204" pitchFamily="34" charset="0"/>
              </a:rPr>
              <a:t>Poster sessions at </a:t>
            </a:r>
            <a:r>
              <a:rPr lang="en-GB" sz="3200" b="1" dirty="0" err="1">
                <a:latin typeface="Arial" panose="020B0604020202020204" pitchFamily="34" charset="0"/>
                <a:cs typeface="Arial" panose="020B0604020202020204" pitchFamily="34" charset="0"/>
              </a:rPr>
              <a:t>RailSanya</a:t>
            </a:r>
            <a:r>
              <a:rPr lang="en-GB" sz="3200" b="1" dirty="0">
                <a:latin typeface="Arial" panose="020B0604020202020204" pitchFamily="34" charset="0"/>
                <a:cs typeface="Arial" panose="020B0604020202020204" pitchFamily="34" charset="0"/>
              </a:rPr>
              <a:t> 2026</a:t>
            </a:r>
            <a:endParaRPr lang="en-GB" sz="3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Poster sessions are scheduled for 1 hour, morning of each day. </a:t>
            </a:r>
          </a:p>
          <a:p>
            <a:pPr algn="just"/>
            <a:r>
              <a:rPr lang="en-GB" sz="2200" dirty="0">
                <a:latin typeface="Arial" panose="020B0604020202020204" pitchFamily="34" charset="0"/>
                <a:cs typeface="Arial" panose="020B0604020202020204" pitchFamily="34" charset="0"/>
              </a:rPr>
              <a:t>2. </a:t>
            </a:r>
            <a:r>
              <a:rPr lang="en-GB" sz="2200" dirty="0" err="1">
                <a:latin typeface="Arial" panose="020B0604020202020204" pitchFamily="34" charset="0"/>
                <a:cs typeface="Arial" panose="020B0604020202020204" pitchFamily="34" charset="0"/>
              </a:rPr>
              <a:t>RailDresden</a:t>
            </a:r>
            <a:r>
              <a:rPr lang="en-GB" sz="2200" dirty="0">
                <a:latin typeface="Arial" panose="020B0604020202020204" pitchFamily="34" charset="0"/>
                <a:cs typeface="Arial" panose="020B0604020202020204" pitchFamily="34" charset="0"/>
              </a:rPr>
              <a:t> provides a wall for posters and support to hang your posters in the morning before your session. </a:t>
            </a:r>
          </a:p>
          <a:p>
            <a:pPr algn="just"/>
            <a:r>
              <a:rPr lang="en-GB" sz="2200" dirty="0">
                <a:latin typeface="Arial" panose="020B0604020202020204" pitchFamily="34" charset="0"/>
                <a:cs typeface="Arial" panose="020B0604020202020204" pitchFamily="34" charset="0"/>
              </a:rPr>
              <a:t>3. No electrical outlets will be provided.</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What should authors bring? </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A printed single sheet poster made of poster paper or similar material, approximately 841x594mm in size (A1, vertical orientation).</a:t>
            </a:r>
          </a:p>
          <a:p>
            <a:pPr algn="just"/>
            <a:r>
              <a:rPr lang="en-GB" sz="2200" dirty="0">
                <a:latin typeface="Arial" panose="020B0604020202020204" pitchFamily="34" charset="0"/>
                <a:cs typeface="Arial" panose="020B0604020202020204" pitchFamily="34" charset="0"/>
              </a:rPr>
              <a:t>2. Bring tape or other materials as determined necessary to hang your poster.</a:t>
            </a:r>
          </a:p>
          <a:p>
            <a:pPr algn="just"/>
            <a:r>
              <a:rPr lang="en-GB" sz="2200" dirty="0">
                <a:latin typeface="Arial" panose="020B0604020202020204" pitchFamily="34" charset="0"/>
                <a:cs typeface="Arial" panose="020B0604020202020204" pitchFamily="34" charset="0"/>
              </a:rPr>
              <a:t>3. Authors may bring additional written material of a non-commercial nature that supplements the material presented on the poster.</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Poster design guidelines</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Prepare poster on a single sheet of paper or similarly flexible material. The poster should be about 841x594mm in size (A1, vertical orientation).</a:t>
            </a:r>
          </a:p>
          <a:p>
            <a:pPr algn="just"/>
            <a:r>
              <a:rPr lang="en-GB" sz="2200" dirty="0">
                <a:latin typeface="Arial" panose="020B0604020202020204" pitchFamily="34" charset="0"/>
                <a:cs typeface="Arial" panose="020B0604020202020204" pitchFamily="34" charset="0"/>
              </a:rPr>
              <a:t>2. Keep content simple. A poster is a visual communication tool, not a manuscript. The viewer should be able to easily identify the primary concepts of the project without wading through a lot of text or complex formulas. Identify 3 or 4 main points or concepts to communicate.</a:t>
            </a:r>
          </a:p>
          <a:p>
            <a:pPr algn="just"/>
            <a:r>
              <a:rPr lang="en-GB" sz="2200" dirty="0">
                <a:latin typeface="Arial" panose="020B0604020202020204" pitchFamily="34" charset="0"/>
                <a:cs typeface="Arial" panose="020B0604020202020204" pitchFamily="34" charset="0"/>
              </a:rPr>
              <a:t>3. Present text in bullets or small chunks broken up by subheadings. Use at least 28–36 point bold sans serif font (e.g., Arial or Helvetica) for headers and 18–24 point font for text.</a:t>
            </a:r>
          </a:p>
          <a:p>
            <a:pPr algn="just"/>
            <a:r>
              <a:rPr lang="en-GB" sz="2200" dirty="0">
                <a:latin typeface="Arial" panose="020B0604020202020204" pitchFamily="34" charset="0"/>
                <a:cs typeface="Arial" panose="020B0604020202020204" pitchFamily="34" charset="0"/>
              </a:rPr>
              <a:t>4. Present information in columns. Arrange material in a logical sequence, from left top to bottom right. Two columns is a good target to shoot for.</a:t>
            </a:r>
          </a:p>
          <a:p>
            <a:pPr algn="just"/>
            <a:r>
              <a:rPr lang="en-GB" sz="2200" dirty="0">
                <a:latin typeface="Arial" panose="020B0604020202020204" pitchFamily="34" charset="0"/>
                <a:cs typeface="Arial" panose="020B0604020202020204" pitchFamily="34" charset="0"/>
              </a:rPr>
              <a:t>5. Offer a balanced mix of text and graphics. Too many words will result in people glossing over or simply bypassing your poster. A good rule of thumb is 50% text, 50% graphics and photos.</a:t>
            </a:r>
          </a:p>
          <a:p>
            <a:pPr algn="just"/>
            <a:r>
              <a:rPr lang="en-GB" sz="2200" dirty="0">
                <a:latin typeface="Arial" panose="020B0604020202020204" pitchFamily="34" charset="0"/>
                <a:cs typeface="Arial" panose="020B0604020202020204" pitchFamily="34" charset="0"/>
              </a:rPr>
              <a:t>6. Avoid acronyms and jargon. Simple language is best.</a:t>
            </a:r>
          </a:p>
          <a:p>
            <a:pPr algn="just"/>
            <a:r>
              <a:rPr lang="en-GB" sz="2200" dirty="0">
                <a:latin typeface="Arial" panose="020B0604020202020204" pitchFamily="34" charset="0"/>
                <a:cs typeface="Arial" panose="020B0604020202020204" pitchFamily="34" charset="0"/>
              </a:rPr>
              <a:t>7. Avoid dark-</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Use light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with black or very dark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text. Graphics should similarly provide a stark contrast to be readable.</a:t>
            </a:r>
          </a:p>
          <a:p>
            <a:pPr algn="just"/>
            <a:r>
              <a:rPr lang="en-GB" sz="2200" dirty="0">
                <a:latin typeface="Arial" panose="020B0604020202020204" pitchFamily="34" charset="0"/>
                <a:cs typeface="Arial" panose="020B0604020202020204" pitchFamily="34" charset="0"/>
              </a:rPr>
              <a:t>8. Use simple graphics. Visuals should be large enough to be comfortably read from 1-2 meters away.</a:t>
            </a:r>
          </a:p>
          <a:p>
            <a:pPr algn="just"/>
            <a:r>
              <a:rPr lang="en-GB" sz="2200" dirty="0">
                <a:latin typeface="Arial" panose="020B0604020202020204" pitchFamily="34" charset="0"/>
                <a:cs typeface="Arial" panose="020B0604020202020204" pitchFamily="34" charset="0"/>
              </a:rPr>
              <a:t>9. Provide author name(s), organization logos and/or other acknowledgements to give credit to those who have done the work.</a:t>
            </a:r>
          </a:p>
          <a:p>
            <a:pPr algn="just"/>
            <a:r>
              <a:rPr lang="en-GB" sz="2200" dirty="0">
                <a:latin typeface="Arial" panose="020B0604020202020204" pitchFamily="34" charset="0"/>
                <a:cs typeface="Arial" panose="020B0604020202020204" pitchFamily="34" charset="0"/>
              </a:rPr>
              <a:t>10. Prepare a brief (up to 5 minutes) oral presentation for delivering to small audiences gathered around the poster.</a:t>
            </a:r>
          </a:p>
          <a:p>
            <a:pPr algn="just"/>
            <a:r>
              <a:rPr lang="en-GB" sz="2200" dirty="0">
                <a:latin typeface="Arial" panose="020B0604020202020204" pitchFamily="34" charset="0"/>
                <a:cs typeface="Arial" panose="020B0604020202020204" pitchFamily="34" charset="0"/>
              </a:rPr>
              <a:t> </a:t>
            </a:r>
          </a:p>
          <a:p>
            <a:pPr algn="just"/>
            <a:endParaRPr lang="en-US" sz="2200" dirty="0">
              <a:latin typeface="Arial" panose="020B0604020202020204" pitchFamily="34" charset="0"/>
              <a:cs typeface="Arial" panose="020B0604020202020204" pitchFamily="34" charset="0"/>
            </a:endParaRPr>
          </a:p>
          <a:p>
            <a:pPr algn="just"/>
            <a:endParaRPr lang="en-US" sz="2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p:txBody>
      </p:sp>
      <p:sp>
        <p:nvSpPr>
          <p:cNvPr id="11" name="Text Box 4">
            <a:extLst>
              <a:ext uri="{FF2B5EF4-FFF2-40B4-BE49-F238E27FC236}">
                <a16:creationId xmlns:a16="http://schemas.microsoft.com/office/drawing/2014/main" id="{29DB04B1-FF48-5289-0795-79DEE8CC5667}"/>
              </a:ext>
            </a:extLst>
          </p:cNvPr>
          <p:cNvSpPr txBox="1">
            <a:spLocks noChangeArrowheads="1"/>
          </p:cNvSpPr>
          <p:nvPr/>
        </p:nvSpPr>
        <p:spPr bwMode="auto">
          <a:xfrm>
            <a:off x="10858947" y="10030286"/>
            <a:ext cx="9405426" cy="1383028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3200" b="1" dirty="0">
                <a:latin typeface="Arial" panose="020B0604020202020204" pitchFamily="34" charset="0"/>
                <a:cs typeface="Arial" panose="020B0604020202020204" pitchFamily="34" charset="0"/>
              </a:rPr>
              <a:t>Column for Text 2</a:t>
            </a:r>
          </a:p>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2200" dirty="0">
                <a:latin typeface="Arial" panose="020B0604020202020204" pitchFamily="34" charset="0"/>
                <a:cs typeface="Arial" panose="020B0604020202020204" pitchFamily="34" charset="0"/>
              </a:rPr>
              <a:t>Lorem ipsum dolor sit amet, consectetuer adipiscing elit.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Curabitur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ullamcorper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ipsum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amet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consectetuer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adipiscing</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Curabitur ullamcorper ultricies nisi. </a:t>
            </a:r>
          </a:p>
        </p:txBody>
      </p:sp>
      <p:sp>
        <p:nvSpPr>
          <p:cNvPr id="12" name="Rechteck 13">
            <a:extLst>
              <a:ext uri="{FF2B5EF4-FFF2-40B4-BE49-F238E27FC236}">
                <a16:creationId xmlns:a16="http://schemas.microsoft.com/office/drawing/2014/main" id="{7F47F869-77F4-062E-2746-F6DF25B46042}"/>
              </a:ext>
            </a:extLst>
          </p:cNvPr>
          <p:cNvSpPr/>
          <p:nvPr/>
        </p:nvSpPr>
        <p:spPr>
          <a:xfrm>
            <a:off x="10805159" y="4425719"/>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Small </a:t>
            </a:r>
            <a:r>
              <a:rPr lang="de-DE" sz="3600" dirty="0" err="1">
                <a:solidFill>
                  <a:schemeClr val="tx1"/>
                </a:solidFill>
              </a:rPr>
              <a:t>pic</a:t>
            </a:r>
            <a:endParaRPr lang="de-DE" sz="3600" dirty="0">
              <a:solidFill>
                <a:schemeClr val="tx1"/>
              </a:solidFill>
            </a:endParaRPr>
          </a:p>
        </p:txBody>
      </p:sp>
      <p:sp>
        <p:nvSpPr>
          <p:cNvPr id="3" name="Rechteck 13">
            <a:extLst>
              <a:ext uri="{FF2B5EF4-FFF2-40B4-BE49-F238E27FC236}">
                <a16:creationId xmlns:a16="http://schemas.microsoft.com/office/drawing/2014/main" id="{4089FB3B-AD75-8672-4D6B-A0202894D868}"/>
              </a:ext>
            </a:extLst>
          </p:cNvPr>
          <p:cNvSpPr/>
          <p:nvPr/>
        </p:nvSpPr>
        <p:spPr>
          <a:xfrm>
            <a:off x="15196134" y="343995"/>
            <a:ext cx="5864564" cy="2233612"/>
          </a:xfrm>
          <a:prstGeom prst="rect">
            <a:avLst/>
          </a:prstGeom>
          <a:solidFill>
            <a:schemeClr val="bg1"/>
          </a:solid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tx1"/>
                </a:solidFill>
              </a:rPr>
              <a:t>Logo area</a:t>
            </a:r>
            <a:endParaRPr lang="de-DE" sz="3600" dirty="0">
              <a:solidFill>
                <a:schemeClr val="tx1"/>
              </a:solidFill>
            </a:endParaRPr>
          </a:p>
        </p:txBody>
      </p:sp>
    </p:spTree>
    <p:extLst>
      <p:ext uri="{BB962C8B-B14F-4D97-AF65-F5344CB8AC3E}">
        <p14:creationId xmlns:p14="http://schemas.microsoft.com/office/powerpoint/2010/main" val="506490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13">
            <a:extLst>
              <a:ext uri="{FF2B5EF4-FFF2-40B4-BE49-F238E27FC236}">
                <a16:creationId xmlns:a16="http://schemas.microsoft.com/office/drawing/2014/main" id="{FA0BB005-859C-5CA7-F6FC-216FDC73664F}"/>
              </a:ext>
            </a:extLst>
          </p:cNvPr>
          <p:cNvSpPr/>
          <p:nvPr/>
        </p:nvSpPr>
        <p:spPr>
          <a:xfrm>
            <a:off x="933773" y="23359130"/>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a:solidFill>
                  <a:schemeClr val="tx1"/>
                </a:solidFill>
              </a:rPr>
              <a:t>Small pic</a:t>
            </a:r>
            <a:endParaRPr lang="de-DE" sz="3600" dirty="0">
              <a:solidFill>
                <a:schemeClr val="tx1"/>
              </a:solidFill>
            </a:endParaRPr>
          </a:p>
        </p:txBody>
      </p:sp>
      <p:sp>
        <p:nvSpPr>
          <p:cNvPr id="5" name="Text Box 4">
            <a:extLst>
              <a:ext uri="{FF2B5EF4-FFF2-40B4-BE49-F238E27FC236}">
                <a16:creationId xmlns:a16="http://schemas.microsoft.com/office/drawing/2014/main" id="{86882CB0-B62B-CAC5-C093-630D0943A08D}"/>
              </a:ext>
            </a:extLst>
          </p:cNvPr>
          <p:cNvSpPr txBox="1">
            <a:spLocks noChangeArrowheads="1"/>
          </p:cNvSpPr>
          <p:nvPr/>
        </p:nvSpPr>
        <p:spPr bwMode="auto">
          <a:xfrm>
            <a:off x="15603795" y="2659166"/>
            <a:ext cx="5456902" cy="134099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5000"/>
              </a:spcAft>
              <a:buClrTx/>
              <a:buSzTx/>
              <a:buFontTx/>
              <a:buNone/>
              <a:tabLst/>
            </a:pPr>
            <a:br>
              <a:rPr kumimoji="0" lang="de-DE" altLang="de-DE" sz="2400" b="1" i="0" u="none" strike="noStrike" cap="none" normalizeH="0" baseline="0" dirty="0">
                <a:ln>
                  <a:noFill/>
                </a:ln>
                <a:solidFill>
                  <a:schemeClr val="bg1"/>
                </a:solidFill>
                <a:effectLst/>
                <a:latin typeface="Open Sans" panose="020B0606030504020204" pitchFamily="34" charset="0"/>
              </a:rPr>
            </a:br>
            <a:r>
              <a:rPr kumimoji="0" lang="de-DE" altLang="de-DE" sz="2400" b="1" i="0" u="none" strike="noStrike" cap="none" normalizeH="0" baseline="0" dirty="0">
                <a:ln>
                  <a:noFill/>
                </a:ln>
                <a:solidFill>
                  <a:schemeClr val="bg1"/>
                </a:solidFill>
                <a:effectLst/>
                <a:latin typeface="Open Sans" panose="020B0606030504020204" pitchFamily="34" charset="0"/>
              </a:rPr>
              <a:t>your.email@example.com</a:t>
            </a:r>
          </a:p>
        </p:txBody>
      </p:sp>
      <p:sp>
        <p:nvSpPr>
          <p:cNvPr id="9" name="Text Box 2">
            <a:extLst>
              <a:ext uri="{FF2B5EF4-FFF2-40B4-BE49-F238E27FC236}">
                <a16:creationId xmlns:a16="http://schemas.microsoft.com/office/drawing/2014/main" id="{97AE5390-66E2-A43F-F65A-0661FE87A711}"/>
              </a:ext>
            </a:extLst>
          </p:cNvPr>
          <p:cNvSpPr txBox="1">
            <a:spLocks noChangeArrowheads="1"/>
          </p:cNvSpPr>
          <p:nvPr/>
        </p:nvSpPr>
        <p:spPr bwMode="auto">
          <a:xfrm>
            <a:off x="850403" y="526226"/>
            <a:ext cx="15528115" cy="2862434"/>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4600" b="1" i="0" u="none" strike="noStrike" cap="none" normalizeH="0" baseline="0" dirty="0">
                <a:ln>
                  <a:noFill/>
                </a:ln>
                <a:solidFill>
                  <a:schemeClr val="bg1"/>
                </a:solidFill>
                <a:effectLst/>
                <a:latin typeface="Open Sans" panose="020B0606030504020204" pitchFamily="34" charset="0"/>
              </a:rPr>
              <a:t>Title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Names of Authors,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Affiliations</a:t>
            </a:r>
          </a:p>
          <a:p>
            <a:pPr marL="0" marR="0" lvl="0" indent="0" algn="l" defTabSz="914400" rtl="0" eaLnBrk="0" fontAlgn="base" latinLnBrk="0" hangingPunct="0">
              <a:lnSpc>
                <a:spcPct val="100000"/>
              </a:lnSpc>
              <a:spcBef>
                <a:spcPct val="0"/>
              </a:spcBef>
              <a:spcAft>
                <a:spcPts val="1600"/>
              </a:spcAft>
              <a:buClrTx/>
              <a:buSzTx/>
              <a:buFontTx/>
              <a:buNone/>
              <a:tabLst/>
            </a:pPr>
            <a:endParaRPr kumimoji="0" lang="de-DE" altLang="de-DE" sz="2400" b="0" i="0" u="none" strike="noStrike" cap="none" normalizeH="0" baseline="0" dirty="0">
              <a:ln>
                <a:noFill/>
              </a:ln>
              <a:solidFill>
                <a:schemeClr val="bg1"/>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2400" b="0" i="0" u="none" strike="noStrike" cap="none" normalizeH="0" baseline="0" dirty="0">
                <a:ln>
                  <a:noFill/>
                </a:ln>
                <a:solidFill>
                  <a:schemeClr val="bg1"/>
                </a:solidFill>
                <a:effectLst/>
                <a:latin typeface="Open Sans" panose="020B0606030504020204" pitchFamily="34" charset="0"/>
              </a:rPr>
              <a:t>Poster ID</a:t>
            </a:r>
            <a:endParaRPr kumimoji="0" lang="de-DE" altLang="de-DE" sz="1800" b="0" i="0" u="none" strike="noStrike" cap="none" normalizeH="0" baseline="0" dirty="0">
              <a:ln>
                <a:noFill/>
              </a:ln>
              <a:solidFill>
                <a:schemeClr val="bg1"/>
              </a:solidFill>
              <a:effectLst/>
              <a:latin typeface="Arial" panose="020B0604020202020204" pitchFamily="34" charset="0"/>
            </a:endParaRPr>
          </a:p>
        </p:txBody>
      </p:sp>
      <p:sp>
        <p:nvSpPr>
          <p:cNvPr id="10" name="Text Box 4">
            <a:extLst>
              <a:ext uri="{FF2B5EF4-FFF2-40B4-BE49-F238E27FC236}">
                <a16:creationId xmlns:a16="http://schemas.microsoft.com/office/drawing/2014/main" id="{F728DA25-49E7-F72C-6C96-556C257B006B}"/>
              </a:ext>
            </a:extLst>
          </p:cNvPr>
          <p:cNvSpPr txBox="1">
            <a:spLocks noChangeArrowheads="1"/>
          </p:cNvSpPr>
          <p:nvPr/>
        </p:nvSpPr>
        <p:spPr bwMode="auto">
          <a:xfrm>
            <a:off x="933773" y="4425719"/>
            <a:ext cx="9405426" cy="15948256"/>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algn="ctr"/>
            <a:r>
              <a:rPr lang="en-GB" sz="3200" b="1" dirty="0">
                <a:latin typeface="Arial" panose="020B0604020202020204" pitchFamily="34" charset="0"/>
                <a:cs typeface="Arial" panose="020B0604020202020204" pitchFamily="34" charset="0"/>
              </a:rPr>
              <a:t>Poster sessions at </a:t>
            </a:r>
            <a:r>
              <a:rPr lang="en-GB" sz="3200" b="1" dirty="0" err="1">
                <a:latin typeface="Arial" panose="020B0604020202020204" pitchFamily="34" charset="0"/>
                <a:cs typeface="Arial" panose="020B0604020202020204" pitchFamily="34" charset="0"/>
              </a:rPr>
              <a:t>RailSanya</a:t>
            </a:r>
            <a:r>
              <a:rPr lang="en-GB" sz="3200" b="1" dirty="0">
                <a:latin typeface="Arial" panose="020B0604020202020204" pitchFamily="34" charset="0"/>
                <a:cs typeface="Arial" panose="020B0604020202020204" pitchFamily="34" charset="0"/>
              </a:rPr>
              <a:t> 2026</a:t>
            </a:r>
            <a:endParaRPr lang="en-GB" sz="3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Poster sessions are scheduled for 1 hour, morning of each day. </a:t>
            </a:r>
          </a:p>
          <a:p>
            <a:pPr algn="just"/>
            <a:r>
              <a:rPr lang="en-GB" sz="2200" dirty="0">
                <a:latin typeface="Arial" panose="020B0604020202020204" pitchFamily="34" charset="0"/>
                <a:cs typeface="Arial" panose="020B0604020202020204" pitchFamily="34" charset="0"/>
              </a:rPr>
              <a:t>2. </a:t>
            </a:r>
            <a:r>
              <a:rPr lang="en-GB" sz="2200" dirty="0" err="1">
                <a:latin typeface="Arial" panose="020B0604020202020204" pitchFamily="34" charset="0"/>
                <a:cs typeface="Arial" panose="020B0604020202020204" pitchFamily="34" charset="0"/>
              </a:rPr>
              <a:t>RailDresden</a:t>
            </a:r>
            <a:r>
              <a:rPr lang="en-GB" sz="2200" dirty="0">
                <a:latin typeface="Arial" panose="020B0604020202020204" pitchFamily="34" charset="0"/>
                <a:cs typeface="Arial" panose="020B0604020202020204" pitchFamily="34" charset="0"/>
              </a:rPr>
              <a:t> provides a wall for posters and support to hang your posters in the morning before your session. </a:t>
            </a:r>
          </a:p>
          <a:p>
            <a:pPr algn="just"/>
            <a:r>
              <a:rPr lang="en-GB" sz="2200" dirty="0">
                <a:latin typeface="Arial" panose="020B0604020202020204" pitchFamily="34" charset="0"/>
                <a:cs typeface="Arial" panose="020B0604020202020204" pitchFamily="34" charset="0"/>
              </a:rPr>
              <a:t>3. No electrical outlets will be provided.</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What should authors bring? </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A printed single sheet poster made of poster paper or similar material, approximately 841x594mm in size (A1, vertical orientation).</a:t>
            </a:r>
          </a:p>
          <a:p>
            <a:pPr algn="just"/>
            <a:r>
              <a:rPr lang="en-GB" sz="2200" dirty="0">
                <a:latin typeface="Arial" panose="020B0604020202020204" pitchFamily="34" charset="0"/>
                <a:cs typeface="Arial" panose="020B0604020202020204" pitchFamily="34" charset="0"/>
              </a:rPr>
              <a:t>2. Bring tape or other materials as determined necessary to hang your poster.</a:t>
            </a:r>
          </a:p>
          <a:p>
            <a:pPr algn="just"/>
            <a:r>
              <a:rPr lang="en-GB" sz="2200" dirty="0">
                <a:latin typeface="Arial" panose="020B0604020202020204" pitchFamily="34" charset="0"/>
                <a:cs typeface="Arial" panose="020B0604020202020204" pitchFamily="34" charset="0"/>
              </a:rPr>
              <a:t>3. Authors may bring additional written material of a non-commercial nature that supplements the material presented on the poster.</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Poster design guidelines</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Prepare poster on a single sheet of paper or similarly flexible material. The poster should be about 841x594mm in size (A1, vertical orientation).</a:t>
            </a:r>
          </a:p>
          <a:p>
            <a:pPr algn="just"/>
            <a:r>
              <a:rPr lang="en-GB" sz="2200" dirty="0">
                <a:latin typeface="Arial" panose="020B0604020202020204" pitchFamily="34" charset="0"/>
                <a:cs typeface="Arial" panose="020B0604020202020204" pitchFamily="34" charset="0"/>
              </a:rPr>
              <a:t>2. Keep content simple. A poster is a visual communication tool, not a manuscript. The viewer should be able to easily identify the primary concepts of the project without wading through a lot of text or complex formulas. Identify 3 or 4 main points or concepts to communicate.</a:t>
            </a:r>
          </a:p>
          <a:p>
            <a:pPr algn="just"/>
            <a:r>
              <a:rPr lang="en-GB" sz="2200" dirty="0">
                <a:latin typeface="Arial" panose="020B0604020202020204" pitchFamily="34" charset="0"/>
                <a:cs typeface="Arial" panose="020B0604020202020204" pitchFamily="34" charset="0"/>
              </a:rPr>
              <a:t>3. Present text in bullets or small chunks broken up by subheadings. Use at least 28–36 point bold sans serif font (e.g., Arial or Helvetica) for headers and 18–24 point font for text.</a:t>
            </a:r>
          </a:p>
          <a:p>
            <a:pPr algn="just"/>
            <a:r>
              <a:rPr lang="en-GB" sz="2200" dirty="0">
                <a:latin typeface="Arial" panose="020B0604020202020204" pitchFamily="34" charset="0"/>
                <a:cs typeface="Arial" panose="020B0604020202020204" pitchFamily="34" charset="0"/>
              </a:rPr>
              <a:t>4. Present information in columns. Arrange material in a logical sequence, from left top to bottom right. Two columns is a good target to shoot for.</a:t>
            </a:r>
          </a:p>
          <a:p>
            <a:pPr algn="just"/>
            <a:r>
              <a:rPr lang="en-GB" sz="2200" dirty="0">
                <a:latin typeface="Arial" panose="020B0604020202020204" pitchFamily="34" charset="0"/>
                <a:cs typeface="Arial" panose="020B0604020202020204" pitchFamily="34" charset="0"/>
              </a:rPr>
              <a:t>5. Offer a balanced mix of text and graphics. Too many words will result in people glossing over or simply bypassing your poster. A good rule of thumb is 50% text, 50% graphics and photos.</a:t>
            </a:r>
          </a:p>
          <a:p>
            <a:pPr algn="just"/>
            <a:r>
              <a:rPr lang="en-GB" sz="2200" dirty="0">
                <a:latin typeface="Arial" panose="020B0604020202020204" pitchFamily="34" charset="0"/>
                <a:cs typeface="Arial" panose="020B0604020202020204" pitchFamily="34" charset="0"/>
              </a:rPr>
              <a:t>6. Avoid acronyms and jargon. Simple language is best.</a:t>
            </a:r>
          </a:p>
          <a:p>
            <a:pPr algn="just"/>
            <a:r>
              <a:rPr lang="en-GB" sz="2200" dirty="0">
                <a:latin typeface="Arial" panose="020B0604020202020204" pitchFamily="34" charset="0"/>
                <a:cs typeface="Arial" panose="020B0604020202020204" pitchFamily="34" charset="0"/>
              </a:rPr>
              <a:t>7. Avoid dark-</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Use light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with black or very dark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text. Graphics should similarly provide a stark contrast to be readable.</a:t>
            </a:r>
          </a:p>
          <a:p>
            <a:pPr algn="just"/>
            <a:r>
              <a:rPr lang="en-GB" sz="2200" dirty="0">
                <a:latin typeface="Arial" panose="020B0604020202020204" pitchFamily="34" charset="0"/>
                <a:cs typeface="Arial" panose="020B0604020202020204" pitchFamily="34" charset="0"/>
              </a:rPr>
              <a:t>8. Use simple graphics. Visuals should be large enough to be comfortably read from 1-2 meters away.</a:t>
            </a:r>
          </a:p>
          <a:p>
            <a:pPr algn="just"/>
            <a:r>
              <a:rPr lang="en-GB" sz="2200" dirty="0">
                <a:latin typeface="Arial" panose="020B0604020202020204" pitchFamily="34" charset="0"/>
                <a:cs typeface="Arial" panose="020B0604020202020204" pitchFamily="34" charset="0"/>
              </a:rPr>
              <a:t>9. Provide author name(s), organization logos and/or other acknowledgements to give credit to those who have done the work.</a:t>
            </a:r>
          </a:p>
          <a:p>
            <a:pPr algn="just"/>
            <a:r>
              <a:rPr lang="en-GB" sz="2200" dirty="0">
                <a:latin typeface="Arial" panose="020B0604020202020204" pitchFamily="34" charset="0"/>
                <a:cs typeface="Arial" panose="020B0604020202020204" pitchFamily="34" charset="0"/>
              </a:rPr>
              <a:t>10. Prepare a brief (up to 5 minutes) oral presentation for delivering to small audiences gathered around the poster.</a:t>
            </a:r>
          </a:p>
          <a:p>
            <a:pPr algn="just"/>
            <a:r>
              <a:rPr lang="en-GB" sz="2200" dirty="0">
                <a:latin typeface="Arial" panose="020B0604020202020204" pitchFamily="34" charset="0"/>
                <a:cs typeface="Arial" panose="020B0604020202020204" pitchFamily="34" charset="0"/>
              </a:rPr>
              <a:t> </a:t>
            </a:r>
          </a:p>
          <a:p>
            <a:pPr algn="just"/>
            <a:endParaRPr lang="en-US" sz="2200" dirty="0">
              <a:latin typeface="Arial" panose="020B0604020202020204" pitchFamily="34" charset="0"/>
              <a:cs typeface="Arial" panose="020B0604020202020204" pitchFamily="34" charset="0"/>
            </a:endParaRPr>
          </a:p>
          <a:p>
            <a:pPr algn="just"/>
            <a:endParaRPr lang="en-US" sz="2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p:txBody>
      </p:sp>
      <p:sp>
        <p:nvSpPr>
          <p:cNvPr id="11" name="Text Box 4">
            <a:extLst>
              <a:ext uri="{FF2B5EF4-FFF2-40B4-BE49-F238E27FC236}">
                <a16:creationId xmlns:a16="http://schemas.microsoft.com/office/drawing/2014/main" id="{29DB04B1-FF48-5289-0795-79DEE8CC5667}"/>
              </a:ext>
            </a:extLst>
          </p:cNvPr>
          <p:cNvSpPr txBox="1">
            <a:spLocks noChangeArrowheads="1"/>
          </p:cNvSpPr>
          <p:nvPr/>
        </p:nvSpPr>
        <p:spPr bwMode="auto">
          <a:xfrm>
            <a:off x="10858947" y="10030286"/>
            <a:ext cx="9405426" cy="1383028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3200" b="1" dirty="0">
                <a:latin typeface="Arial" panose="020B0604020202020204" pitchFamily="34" charset="0"/>
                <a:cs typeface="Arial" panose="020B0604020202020204" pitchFamily="34" charset="0"/>
              </a:rPr>
              <a:t>Column for Text 2</a:t>
            </a:r>
          </a:p>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2200" dirty="0">
                <a:latin typeface="Arial" panose="020B0604020202020204" pitchFamily="34" charset="0"/>
                <a:cs typeface="Arial" panose="020B0604020202020204" pitchFamily="34" charset="0"/>
              </a:rPr>
              <a:t>Lorem ipsum dolor sit amet, consectetuer adipiscing elit.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Curabitur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ullamcorper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ipsum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amet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consectetuer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adipiscing</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Curabitur ullamcorper ultricies nisi. </a:t>
            </a:r>
          </a:p>
        </p:txBody>
      </p:sp>
      <p:sp>
        <p:nvSpPr>
          <p:cNvPr id="12" name="Rechteck 13">
            <a:extLst>
              <a:ext uri="{FF2B5EF4-FFF2-40B4-BE49-F238E27FC236}">
                <a16:creationId xmlns:a16="http://schemas.microsoft.com/office/drawing/2014/main" id="{7F47F869-77F4-062E-2746-F6DF25B46042}"/>
              </a:ext>
            </a:extLst>
          </p:cNvPr>
          <p:cNvSpPr/>
          <p:nvPr/>
        </p:nvSpPr>
        <p:spPr>
          <a:xfrm>
            <a:off x="10805159" y="4425719"/>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Small </a:t>
            </a:r>
            <a:r>
              <a:rPr lang="de-DE" sz="3600" dirty="0" err="1">
                <a:solidFill>
                  <a:schemeClr val="tx1"/>
                </a:solidFill>
              </a:rPr>
              <a:t>pic</a:t>
            </a:r>
            <a:endParaRPr lang="de-DE" sz="3600" dirty="0">
              <a:solidFill>
                <a:schemeClr val="tx1"/>
              </a:solidFill>
            </a:endParaRPr>
          </a:p>
        </p:txBody>
      </p:sp>
      <p:sp>
        <p:nvSpPr>
          <p:cNvPr id="3" name="Rechteck 13">
            <a:extLst>
              <a:ext uri="{FF2B5EF4-FFF2-40B4-BE49-F238E27FC236}">
                <a16:creationId xmlns:a16="http://schemas.microsoft.com/office/drawing/2014/main" id="{770F998D-C9F3-A025-A7F8-B5F162FF0436}"/>
              </a:ext>
            </a:extLst>
          </p:cNvPr>
          <p:cNvSpPr/>
          <p:nvPr/>
        </p:nvSpPr>
        <p:spPr>
          <a:xfrm>
            <a:off x="15196134" y="343995"/>
            <a:ext cx="5864564" cy="2233612"/>
          </a:xfrm>
          <a:prstGeom prst="rect">
            <a:avLst/>
          </a:prstGeom>
          <a:solidFill>
            <a:schemeClr val="bg1"/>
          </a:solid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tx1"/>
                </a:solidFill>
              </a:rPr>
              <a:t>Logo area</a:t>
            </a:r>
            <a:endParaRPr lang="de-DE" sz="3600" dirty="0">
              <a:solidFill>
                <a:schemeClr val="tx1"/>
              </a:solidFill>
            </a:endParaRPr>
          </a:p>
        </p:txBody>
      </p:sp>
    </p:spTree>
    <p:extLst>
      <p:ext uri="{BB962C8B-B14F-4D97-AF65-F5344CB8AC3E}">
        <p14:creationId xmlns:p14="http://schemas.microsoft.com/office/powerpoint/2010/main" val="2267179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13">
            <a:extLst>
              <a:ext uri="{FF2B5EF4-FFF2-40B4-BE49-F238E27FC236}">
                <a16:creationId xmlns:a16="http://schemas.microsoft.com/office/drawing/2014/main" id="{FA0BB005-859C-5CA7-F6FC-216FDC73664F}"/>
              </a:ext>
            </a:extLst>
          </p:cNvPr>
          <p:cNvSpPr/>
          <p:nvPr/>
        </p:nvSpPr>
        <p:spPr>
          <a:xfrm>
            <a:off x="933773" y="23359130"/>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a:solidFill>
                  <a:schemeClr val="tx1"/>
                </a:solidFill>
              </a:rPr>
              <a:t>Small pic</a:t>
            </a:r>
            <a:endParaRPr lang="de-DE" sz="3600" dirty="0">
              <a:solidFill>
                <a:schemeClr val="tx1"/>
              </a:solidFill>
            </a:endParaRPr>
          </a:p>
        </p:txBody>
      </p:sp>
      <p:sp>
        <p:nvSpPr>
          <p:cNvPr id="5" name="Text Box 4">
            <a:extLst>
              <a:ext uri="{FF2B5EF4-FFF2-40B4-BE49-F238E27FC236}">
                <a16:creationId xmlns:a16="http://schemas.microsoft.com/office/drawing/2014/main" id="{86882CB0-B62B-CAC5-C093-630D0943A08D}"/>
              </a:ext>
            </a:extLst>
          </p:cNvPr>
          <p:cNvSpPr txBox="1">
            <a:spLocks noChangeArrowheads="1"/>
          </p:cNvSpPr>
          <p:nvPr/>
        </p:nvSpPr>
        <p:spPr bwMode="auto">
          <a:xfrm>
            <a:off x="15603795" y="2659166"/>
            <a:ext cx="5456902" cy="134099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5000"/>
              </a:spcAft>
              <a:buClrTx/>
              <a:buSzTx/>
              <a:buFontTx/>
              <a:buNone/>
              <a:tabLst/>
            </a:pPr>
            <a:br>
              <a:rPr kumimoji="0" lang="de-DE" altLang="de-DE" sz="2400" b="1" i="0" u="none" strike="noStrike" cap="none" normalizeH="0" baseline="0" dirty="0">
                <a:ln>
                  <a:noFill/>
                </a:ln>
                <a:solidFill>
                  <a:schemeClr val="bg1"/>
                </a:solidFill>
                <a:effectLst/>
                <a:latin typeface="Open Sans" panose="020B0606030504020204" pitchFamily="34" charset="0"/>
              </a:rPr>
            </a:br>
            <a:r>
              <a:rPr kumimoji="0" lang="de-DE" altLang="de-DE" sz="2400" b="1" i="0" u="none" strike="noStrike" cap="none" normalizeH="0" baseline="0" dirty="0">
                <a:ln>
                  <a:noFill/>
                </a:ln>
                <a:solidFill>
                  <a:schemeClr val="bg1"/>
                </a:solidFill>
                <a:effectLst/>
                <a:latin typeface="Open Sans" panose="020B0606030504020204" pitchFamily="34" charset="0"/>
              </a:rPr>
              <a:t>your.email@example.com</a:t>
            </a:r>
          </a:p>
        </p:txBody>
      </p:sp>
      <p:sp>
        <p:nvSpPr>
          <p:cNvPr id="9" name="Text Box 2">
            <a:extLst>
              <a:ext uri="{FF2B5EF4-FFF2-40B4-BE49-F238E27FC236}">
                <a16:creationId xmlns:a16="http://schemas.microsoft.com/office/drawing/2014/main" id="{97AE5390-66E2-A43F-F65A-0661FE87A711}"/>
              </a:ext>
            </a:extLst>
          </p:cNvPr>
          <p:cNvSpPr txBox="1">
            <a:spLocks noChangeArrowheads="1"/>
          </p:cNvSpPr>
          <p:nvPr/>
        </p:nvSpPr>
        <p:spPr bwMode="auto">
          <a:xfrm>
            <a:off x="850403" y="526226"/>
            <a:ext cx="15528115" cy="2862434"/>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4600" b="1" i="0" u="none" strike="noStrike" cap="none" normalizeH="0" baseline="0" dirty="0">
                <a:ln>
                  <a:noFill/>
                </a:ln>
                <a:solidFill>
                  <a:schemeClr val="bg1"/>
                </a:solidFill>
                <a:effectLst/>
                <a:latin typeface="Open Sans" panose="020B0606030504020204" pitchFamily="34" charset="0"/>
              </a:rPr>
              <a:t>Title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Names of Authors, </a:t>
            </a:r>
          </a:p>
          <a:p>
            <a:pPr marL="0" marR="0" lvl="0" indent="0" algn="l" defTabSz="914400" rtl="0" eaLnBrk="0" fontAlgn="base" latinLnBrk="0" hangingPunct="0">
              <a:lnSpc>
                <a:spcPct val="100000"/>
              </a:lnSpc>
              <a:spcBef>
                <a:spcPct val="0"/>
              </a:spcBef>
              <a:spcAft>
                <a:spcPts val="1600"/>
              </a:spcAft>
              <a:buClrTx/>
              <a:buSzTx/>
              <a:buFontTx/>
              <a:buNone/>
              <a:tabLst/>
            </a:pPr>
            <a:r>
              <a:rPr lang="de-DE" altLang="de-DE" sz="2400" dirty="0">
                <a:solidFill>
                  <a:schemeClr val="bg1"/>
                </a:solidFill>
                <a:latin typeface="Open Sans" panose="020B0606030504020204" pitchFamily="34" charset="0"/>
              </a:rPr>
              <a:t>Affiliations</a:t>
            </a:r>
          </a:p>
          <a:p>
            <a:pPr marL="0" marR="0" lvl="0" indent="0" algn="l" defTabSz="914400" rtl="0" eaLnBrk="0" fontAlgn="base" latinLnBrk="0" hangingPunct="0">
              <a:lnSpc>
                <a:spcPct val="100000"/>
              </a:lnSpc>
              <a:spcBef>
                <a:spcPct val="0"/>
              </a:spcBef>
              <a:spcAft>
                <a:spcPts val="1600"/>
              </a:spcAft>
              <a:buClrTx/>
              <a:buSzTx/>
              <a:buFontTx/>
              <a:buNone/>
              <a:tabLst/>
            </a:pPr>
            <a:endParaRPr kumimoji="0" lang="de-DE" altLang="de-DE" sz="2400" b="0" i="0" u="none" strike="noStrike" cap="none" normalizeH="0" baseline="0" dirty="0">
              <a:ln>
                <a:noFill/>
              </a:ln>
              <a:solidFill>
                <a:schemeClr val="bg1"/>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ts val="1600"/>
              </a:spcAft>
              <a:buClrTx/>
              <a:buSzTx/>
              <a:buFontTx/>
              <a:buNone/>
              <a:tabLst/>
            </a:pPr>
            <a:r>
              <a:rPr kumimoji="0" lang="de-DE" altLang="de-DE" sz="2400" b="0" i="0" u="none" strike="noStrike" cap="none" normalizeH="0" baseline="0" dirty="0">
                <a:ln>
                  <a:noFill/>
                </a:ln>
                <a:solidFill>
                  <a:schemeClr val="bg1"/>
                </a:solidFill>
                <a:effectLst/>
                <a:latin typeface="Open Sans" panose="020B0606030504020204" pitchFamily="34" charset="0"/>
              </a:rPr>
              <a:t>Poster ID</a:t>
            </a:r>
            <a:endParaRPr kumimoji="0" lang="de-DE" altLang="de-DE" sz="1800" b="0" i="0" u="none" strike="noStrike" cap="none" normalizeH="0" baseline="0" dirty="0">
              <a:ln>
                <a:noFill/>
              </a:ln>
              <a:solidFill>
                <a:schemeClr val="bg1"/>
              </a:solidFill>
              <a:effectLst/>
              <a:latin typeface="Arial" panose="020B0604020202020204" pitchFamily="34" charset="0"/>
            </a:endParaRPr>
          </a:p>
        </p:txBody>
      </p:sp>
      <p:sp>
        <p:nvSpPr>
          <p:cNvPr id="10" name="Text Box 4">
            <a:extLst>
              <a:ext uri="{FF2B5EF4-FFF2-40B4-BE49-F238E27FC236}">
                <a16:creationId xmlns:a16="http://schemas.microsoft.com/office/drawing/2014/main" id="{F728DA25-49E7-F72C-6C96-556C257B006B}"/>
              </a:ext>
            </a:extLst>
          </p:cNvPr>
          <p:cNvSpPr txBox="1">
            <a:spLocks noChangeArrowheads="1"/>
          </p:cNvSpPr>
          <p:nvPr/>
        </p:nvSpPr>
        <p:spPr bwMode="auto">
          <a:xfrm>
            <a:off x="933773" y="4425719"/>
            <a:ext cx="9405426" cy="15948256"/>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algn="ctr"/>
            <a:r>
              <a:rPr lang="en-GB" sz="3200" b="1" dirty="0">
                <a:latin typeface="Arial" panose="020B0604020202020204" pitchFamily="34" charset="0"/>
                <a:cs typeface="Arial" panose="020B0604020202020204" pitchFamily="34" charset="0"/>
              </a:rPr>
              <a:t>Poster sessions at </a:t>
            </a:r>
            <a:r>
              <a:rPr lang="en-GB" sz="3200" b="1" dirty="0" err="1">
                <a:latin typeface="Arial" panose="020B0604020202020204" pitchFamily="34" charset="0"/>
                <a:cs typeface="Arial" panose="020B0604020202020204" pitchFamily="34" charset="0"/>
              </a:rPr>
              <a:t>RailSanya</a:t>
            </a:r>
            <a:r>
              <a:rPr lang="en-GB" sz="3200" b="1" dirty="0">
                <a:latin typeface="Arial" panose="020B0604020202020204" pitchFamily="34" charset="0"/>
                <a:cs typeface="Arial" panose="020B0604020202020204" pitchFamily="34" charset="0"/>
              </a:rPr>
              <a:t> 2026</a:t>
            </a:r>
            <a:endParaRPr lang="en-GB" sz="3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Poster sessions are scheduled for 1 hour, morning of each day. </a:t>
            </a:r>
          </a:p>
          <a:p>
            <a:pPr algn="just"/>
            <a:r>
              <a:rPr lang="en-GB" sz="2200" dirty="0">
                <a:latin typeface="Arial" panose="020B0604020202020204" pitchFamily="34" charset="0"/>
                <a:cs typeface="Arial" panose="020B0604020202020204" pitchFamily="34" charset="0"/>
              </a:rPr>
              <a:t>2. </a:t>
            </a:r>
            <a:r>
              <a:rPr lang="en-GB" sz="2200" dirty="0" err="1">
                <a:latin typeface="Arial" panose="020B0604020202020204" pitchFamily="34" charset="0"/>
                <a:cs typeface="Arial" panose="020B0604020202020204" pitchFamily="34" charset="0"/>
              </a:rPr>
              <a:t>RailDresden</a:t>
            </a:r>
            <a:r>
              <a:rPr lang="en-GB" sz="2200" dirty="0">
                <a:latin typeface="Arial" panose="020B0604020202020204" pitchFamily="34" charset="0"/>
                <a:cs typeface="Arial" panose="020B0604020202020204" pitchFamily="34" charset="0"/>
              </a:rPr>
              <a:t> provides a wall for posters and support to hang your posters in the morning before your session. </a:t>
            </a:r>
          </a:p>
          <a:p>
            <a:pPr algn="just"/>
            <a:r>
              <a:rPr lang="en-GB" sz="2200" dirty="0">
                <a:latin typeface="Arial" panose="020B0604020202020204" pitchFamily="34" charset="0"/>
                <a:cs typeface="Arial" panose="020B0604020202020204" pitchFamily="34" charset="0"/>
              </a:rPr>
              <a:t>3. No electrical outlets will be provided.</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What should authors bring? </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A printed single sheet poster made of poster paper or similar material, approximately 841x594mm in size (A1, vertical orientation).</a:t>
            </a:r>
          </a:p>
          <a:p>
            <a:pPr algn="just"/>
            <a:r>
              <a:rPr lang="en-GB" sz="2200" dirty="0">
                <a:latin typeface="Arial" panose="020B0604020202020204" pitchFamily="34" charset="0"/>
                <a:cs typeface="Arial" panose="020B0604020202020204" pitchFamily="34" charset="0"/>
              </a:rPr>
              <a:t>2. Bring tape or other materials as determined necessary to hang your poster.</a:t>
            </a:r>
          </a:p>
          <a:p>
            <a:pPr algn="just"/>
            <a:r>
              <a:rPr lang="en-GB" sz="2200" dirty="0">
                <a:latin typeface="Arial" panose="020B0604020202020204" pitchFamily="34" charset="0"/>
                <a:cs typeface="Arial" panose="020B0604020202020204" pitchFamily="34" charset="0"/>
              </a:rPr>
              <a:t>3. Authors may bring additional written material of a non-commercial nature that supplements the material presented on the poster.</a:t>
            </a:r>
          </a:p>
          <a:p>
            <a:pPr algn="just"/>
            <a:r>
              <a:rPr lang="en-GB" sz="2200" dirty="0">
                <a:latin typeface="Arial" panose="020B0604020202020204" pitchFamily="34" charset="0"/>
                <a:cs typeface="Arial" panose="020B0604020202020204" pitchFamily="34" charset="0"/>
              </a:rPr>
              <a:t> </a:t>
            </a:r>
          </a:p>
          <a:p>
            <a:pPr algn="just"/>
            <a:endParaRPr lang="en-GB" sz="2200" dirty="0">
              <a:latin typeface="Arial" panose="020B0604020202020204" pitchFamily="34" charset="0"/>
              <a:cs typeface="Arial" panose="020B0604020202020204" pitchFamily="34" charset="0"/>
            </a:endParaRPr>
          </a:p>
          <a:p>
            <a:pPr algn="ctr"/>
            <a:r>
              <a:rPr lang="en-GB" sz="3200" b="1" dirty="0">
                <a:latin typeface="Arial" panose="020B0604020202020204" pitchFamily="34" charset="0"/>
                <a:cs typeface="Arial" panose="020B0604020202020204" pitchFamily="34" charset="0"/>
              </a:rPr>
              <a:t>Poster design guidelines</a:t>
            </a:r>
          </a:p>
          <a:p>
            <a:pPr algn="just"/>
            <a:endParaRPr lang="en-GB" sz="2200" dirty="0">
              <a:latin typeface="Arial" panose="020B0604020202020204" pitchFamily="34" charset="0"/>
              <a:cs typeface="Arial" panose="020B0604020202020204" pitchFamily="34" charset="0"/>
            </a:endParaRPr>
          </a:p>
          <a:p>
            <a:pPr algn="just"/>
            <a:r>
              <a:rPr lang="en-GB" sz="2200" dirty="0">
                <a:latin typeface="Arial" panose="020B0604020202020204" pitchFamily="34" charset="0"/>
                <a:cs typeface="Arial" panose="020B0604020202020204" pitchFamily="34" charset="0"/>
              </a:rPr>
              <a:t>1. Prepare poster on a single sheet of paper or similarly flexible material. The poster should be about 841x594mm in size (A1, vertical orientation).</a:t>
            </a:r>
          </a:p>
          <a:p>
            <a:pPr algn="just"/>
            <a:r>
              <a:rPr lang="en-GB" sz="2200" dirty="0">
                <a:latin typeface="Arial" panose="020B0604020202020204" pitchFamily="34" charset="0"/>
                <a:cs typeface="Arial" panose="020B0604020202020204" pitchFamily="34" charset="0"/>
              </a:rPr>
              <a:t>2. Keep content simple. A poster is a visual communication tool, not a manuscript. The viewer should be able to easily identify the primary concepts of the project without wading through a lot of text or complex formulas. Identify 3 or 4 main points or concepts to communicate.</a:t>
            </a:r>
          </a:p>
          <a:p>
            <a:pPr algn="just"/>
            <a:r>
              <a:rPr lang="en-GB" sz="2200" dirty="0">
                <a:latin typeface="Arial" panose="020B0604020202020204" pitchFamily="34" charset="0"/>
                <a:cs typeface="Arial" panose="020B0604020202020204" pitchFamily="34" charset="0"/>
              </a:rPr>
              <a:t>3. Present text in bullets or small chunks broken up by subheadings. Use at least 28–36 point bold sans serif font (e.g., Arial or Helvetica) for headers and 18–24 point font for text.</a:t>
            </a:r>
          </a:p>
          <a:p>
            <a:pPr algn="just"/>
            <a:r>
              <a:rPr lang="en-GB" sz="2200" dirty="0">
                <a:latin typeface="Arial" panose="020B0604020202020204" pitchFamily="34" charset="0"/>
                <a:cs typeface="Arial" panose="020B0604020202020204" pitchFamily="34" charset="0"/>
              </a:rPr>
              <a:t>4. Present information in columns. Arrange material in a logical sequence, from left top to bottom right. Two columns is a good target to shoot for.</a:t>
            </a:r>
          </a:p>
          <a:p>
            <a:pPr algn="just"/>
            <a:r>
              <a:rPr lang="en-GB" sz="2200" dirty="0">
                <a:latin typeface="Arial" panose="020B0604020202020204" pitchFamily="34" charset="0"/>
                <a:cs typeface="Arial" panose="020B0604020202020204" pitchFamily="34" charset="0"/>
              </a:rPr>
              <a:t>5. Offer a balanced mix of text and graphics. Too many words will result in people glossing over or simply bypassing your poster. A good rule of thumb is 50% text, 50% graphics and photos.</a:t>
            </a:r>
          </a:p>
          <a:p>
            <a:pPr algn="just"/>
            <a:r>
              <a:rPr lang="en-GB" sz="2200" dirty="0">
                <a:latin typeface="Arial" panose="020B0604020202020204" pitchFamily="34" charset="0"/>
                <a:cs typeface="Arial" panose="020B0604020202020204" pitchFamily="34" charset="0"/>
              </a:rPr>
              <a:t>6. Avoid acronyms and jargon. Simple language is best.</a:t>
            </a:r>
          </a:p>
          <a:p>
            <a:pPr algn="just"/>
            <a:r>
              <a:rPr lang="en-GB" sz="2200" dirty="0">
                <a:latin typeface="Arial" panose="020B0604020202020204" pitchFamily="34" charset="0"/>
                <a:cs typeface="Arial" panose="020B0604020202020204" pitchFamily="34" charset="0"/>
              </a:rPr>
              <a:t>7. Avoid dark-</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Use light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backgrounds with black or very dark </a:t>
            </a:r>
            <a:r>
              <a:rPr lang="en-GB" sz="2200" dirty="0" err="1">
                <a:latin typeface="Arial" panose="020B0604020202020204" pitchFamily="34" charset="0"/>
                <a:cs typeface="Arial" panose="020B0604020202020204" pitchFamily="34" charset="0"/>
              </a:rPr>
              <a:t>colored</a:t>
            </a:r>
            <a:r>
              <a:rPr lang="en-GB" sz="2200" dirty="0">
                <a:latin typeface="Arial" panose="020B0604020202020204" pitchFamily="34" charset="0"/>
                <a:cs typeface="Arial" panose="020B0604020202020204" pitchFamily="34" charset="0"/>
              </a:rPr>
              <a:t> text. Graphics should similarly provide a stark contrast to be readable.</a:t>
            </a:r>
          </a:p>
          <a:p>
            <a:pPr algn="just"/>
            <a:r>
              <a:rPr lang="en-GB" sz="2200" dirty="0">
                <a:latin typeface="Arial" panose="020B0604020202020204" pitchFamily="34" charset="0"/>
                <a:cs typeface="Arial" panose="020B0604020202020204" pitchFamily="34" charset="0"/>
              </a:rPr>
              <a:t>8. Use simple graphics. Visuals should be large enough to be comfortably read from 1-2 meters away.</a:t>
            </a:r>
          </a:p>
          <a:p>
            <a:pPr algn="just"/>
            <a:r>
              <a:rPr lang="en-GB" sz="2200" dirty="0">
                <a:latin typeface="Arial" panose="020B0604020202020204" pitchFamily="34" charset="0"/>
                <a:cs typeface="Arial" panose="020B0604020202020204" pitchFamily="34" charset="0"/>
              </a:rPr>
              <a:t>9. Provide author name(s), organization logos and/or other acknowledgements to give credit to those who have done the work.</a:t>
            </a:r>
          </a:p>
          <a:p>
            <a:pPr algn="just"/>
            <a:r>
              <a:rPr lang="en-GB" sz="2200" dirty="0">
                <a:latin typeface="Arial" panose="020B0604020202020204" pitchFamily="34" charset="0"/>
                <a:cs typeface="Arial" panose="020B0604020202020204" pitchFamily="34" charset="0"/>
              </a:rPr>
              <a:t>10. Prepare a brief (up to 5 minutes) oral presentation for delivering to small audiences gathered around the poster.</a:t>
            </a:r>
          </a:p>
          <a:p>
            <a:pPr algn="just"/>
            <a:r>
              <a:rPr lang="en-GB" sz="2200" dirty="0">
                <a:latin typeface="Arial" panose="020B0604020202020204" pitchFamily="34" charset="0"/>
                <a:cs typeface="Arial" panose="020B0604020202020204" pitchFamily="34" charset="0"/>
              </a:rPr>
              <a:t> </a:t>
            </a:r>
          </a:p>
          <a:p>
            <a:pPr algn="just"/>
            <a:endParaRPr lang="en-US" sz="2200" dirty="0">
              <a:latin typeface="Arial" panose="020B0604020202020204" pitchFamily="34" charset="0"/>
              <a:cs typeface="Arial" panose="020B0604020202020204" pitchFamily="34" charset="0"/>
            </a:endParaRPr>
          </a:p>
          <a:p>
            <a:pPr algn="just"/>
            <a:endParaRPr lang="en-US" sz="2200" dirty="0">
              <a:latin typeface="Arial" panose="020B0604020202020204" pitchFamily="34" charset="0"/>
              <a:cs typeface="Arial" panose="020B0604020202020204" pitchFamily="34" charset="0"/>
            </a:endParaRPr>
          </a:p>
          <a:p>
            <a:pPr algn="just"/>
            <a:endParaRPr lang="en-GB" sz="2200" dirty="0">
              <a:latin typeface="Arial" panose="020B0604020202020204" pitchFamily="34" charset="0"/>
              <a:cs typeface="Arial" panose="020B0604020202020204" pitchFamily="34" charset="0"/>
            </a:endParaRPr>
          </a:p>
        </p:txBody>
      </p:sp>
      <p:sp>
        <p:nvSpPr>
          <p:cNvPr id="11" name="Text Box 4">
            <a:extLst>
              <a:ext uri="{FF2B5EF4-FFF2-40B4-BE49-F238E27FC236}">
                <a16:creationId xmlns:a16="http://schemas.microsoft.com/office/drawing/2014/main" id="{29DB04B1-FF48-5289-0795-79DEE8CC5667}"/>
              </a:ext>
            </a:extLst>
          </p:cNvPr>
          <p:cNvSpPr txBox="1">
            <a:spLocks noChangeArrowheads="1"/>
          </p:cNvSpPr>
          <p:nvPr/>
        </p:nvSpPr>
        <p:spPr bwMode="auto">
          <a:xfrm>
            <a:off x="10858947" y="10030286"/>
            <a:ext cx="9405426" cy="13830289"/>
          </a:xfrm>
          <a:prstGeom prst="rect">
            <a:avLst/>
          </a:prstGeom>
          <a:noFill/>
          <a:ln>
            <a:noFill/>
          </a:ln>
          <a:effectLst/>
          <a:extLst>
            <a:ext uri="{909E8E84-426E-40DD-AFC4-6F175D3DCCD1}">
              <a14:hiddenFill xmlns:a14="http://schemas.microsoft.com/office/drawing/2010/main">
                <a:solidFill>
                  <a:srgbClr val="0069B4"/>
                </a:solidFill>
              </a14:hiddenFill>
            </a:ext>
            <a:ext uri="{91240B29-F687-4F45-9708-019B960494DF}">
              <a14:hiddenLine xmlns:a14="http://schemas.microsoft.com/office/drawing/2010/main" w="25400" algn="ctr">
                <a:solidFill>
                  <a:srgbClr val="0B2A51"/>
                </a:solidFill>
                <a:miter lim="800000"/>
                <a:headEnd/>
                <a:tailEnd/>
              </a14:hiddenLine>
            </a:ext>
            <a:ext uri="{AF507438-7753-43E0-B8FC-AC1667EBCBE1}">
              <a14:hiddenEffects xmlns:a14="http://schemas.microsoft.com/office/drawing/2010/main">
                <a:effectLst>
                  <a:outerShdw dist="35921" dir="2700000" algn="ctr" rotWithShape="0">
                    <a:srgbClr val="0B2A51"/>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3200" b="1" dirty="0">
                <a:latin typeface="Arial" panose="020B0604020202020204" pitchFamily="34" charset="0"/>
                <a:cs typeface="Arial" panose="020B0604020202020204" pitchFamily="34" charset="0"/>
              </a:rPr>
              <a:t>Column for Text 2</a:t>
            </a:r>
          </a:p>
          <a:p>
            <a:pPr marL="0" marR="0" lvl="0" indent="0" algn="just" defTabSz="914400" rtl="0" eaLnBrk="0" fontAlgn="base" latinLnBrk="0" hangingPunct="0">
              <a:lnSpc>
                <a:spcPct val="100000"/>
              </a:lnSpc>
              <a:spcBef>
                <a:spcPct val="0"/>
              </a:spcBef>
              <a:spcAft>
                <a:spcPts val="5000"/>
              </a:spcAft>
              <a:buClrTx/>
              <a:buSzTx/>
              <a:buFontTx/>
              <a:buNone/>
              <a:tabLst/>
            </a:pPr>
            <a:r>
              <a:rPr lang="de-DE" altLang="de-DE" sz="2200" dirty="0">
                <a:latin typeface="Arial" panose="020B0604020202020204" pitchFamily="34" charset="0"/>
                <a:cs typeface="Arial" panose="020B0604020202020204" pitchFamily="34" charset="0"/>
              </a:rPr>
              <a:t>Lorem ipsum dolor sit amet, consectetuer adipiscing elit.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Curabitur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ullamcorper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ipsum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amet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consectetuer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adipiscing</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elit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commodo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dolor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Cum </a:t>
            </a:r>
            <a:r>
              <a:rPr lang="de-DE" altLang="de-DE" sz="2200" dirty="0" err="1">
                <a:latin typeface="Arial" panose="020B0604020202020204" pitchFamily="34" charset="0"/>
                <a:cs typeface="Arial" panose="020B0604020202020204" pitchFamily="34" charset="0"/>
              </a:rPr>
              <a:t>sociis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natoque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penatibus</a:t>
            </a:r>
            <a:r>
              <a:rPr lang="de-DE" altLang="de-DE" sz="2200" dirty="0">
                <a:latin typeface="Arial" panose="020B0604020202020204" pitchFamily="34" charset="0"/>
                <a:cs typeface="Arial" panose="020B0604020202020204" pitchFamily="34" charset="0"/>
              </a:rPr>
              <a:t> et </a:t>
            </a:r>
            <a:r>
              <a:rPr lang="de-DE" altLang="de-DE" sz="2200" dirty="0" err="1">
                <a:latin typeface="Arial" panose="020B0604020202020204" pitchFamily="34" charset="0"/>
                <a:cs typeface="Arial" panose="020B0604020202020204" pitchFamily="34" charset="0"/>
              </a:rPr>
              <a:t>magnis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parturient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montes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nascetur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ridiculus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quam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pellentesque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massa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Donec</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fringilla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nec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eget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arcu</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rhoncus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venenatis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justo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Nullam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dictum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pede </a:t>
            </a:r>
            <a:r>
              <a:rPr lang="de-DE" altLang="de-DE" sz="2200" dirty="0" err="1">
                <a:latin typeface="Arial" panose="020B0604020202020204" pitchFamily="34" charset="0"/>
                <a:cs typeface="Arial" panose="020B0604020202020204" pitchFamily="34" charset="0"/>
              </a:rPr>
              <a:t>mollis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pretium</a:t>
            </a:r>
            <a:r>
              <a:rPr lang="de-DE" altLang="de-DE" sz="2200" dirty="0">
                <a:latin typeface="Arial" panose="020B0604020202020204" pitchFamily="34" charset="0"/>
                <a:cs typeface="Arial" panose="020B0604020202020204" pitchFamily="34" charset="0"/>
              </a:rPr>
              <a:t>. Integer </a:t>
            </a:r>
            <a:r>
              <a:rPr lang="de-DE" altLang="de-DE" sz="2200" dirty="0" err="1">
                <a:latin typeface="Arial" panose="020B0604020202020204" pitchFamily="34" charset="0"/>
                <a:cs typeface="Arial" panose="020B0604020202020204" pitchFamily="34" charset="0"/>
              </a:rPr>
              <a:t>tincidunt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Cras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Vivamus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elementum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semper</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vulputate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leo</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ligula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porttitor</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eu</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consequat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vitae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eleifend</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ac</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enim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Aliquam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lorem</a:t>
            </a:r>
            <a:r>
              <a:rPr lang="de-DE" altLang="de-DE" sz="2200" dirty="0">
                <a:latin typeface="Arial" panose="020B0604020202020204" pitchFamily="34" charset="0"/>
                <a:cs typeface="Arial" panose="020B0604020202020204" pitchFamily="34" charset="0"/>
              </a:rPr>
              <a:t> ante, </a:t>
            </a:r>
            <a:r>
              <a:rPr lang="de-DE" altLang="de-DE" sz="2200" dirty="0" err="1">
                <a:latin typeface="Arial" panose="020B0604020202020204" pitchFamily="34" charset="0"/>
                <a:cs typeface="Arial" panose="020B0604020202020204" pitchFamily="34" charset="0"/>
              </a:rPr>
              <a:t>dapibus</a:t>
            </a:r>
            <a:r>
              <a:rPr lang="de-DE" altLang="de-DE" sz="2200" dirty="0">
                <a:latin typeface="Arial" panose="020B0604020202020204" pitchFamily="34" charset="0"/>
                <a:cs typeface="Arial" panose="020B0604020202020204" pitchFamily="34" charset="0"/>
              </a:rPr>
              <a:t> in,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feugiat</a:t>
            </a:r>
            <a:r>
              <a:rPr lang="de-DE" altLang="de-DE" sz="2200" dirty="0">
                <a:latin typeface="Arial" panose="020B0604020202020204" pitchFamily="34" charset="0"/>
                <a:cs typeface="Arial" panose="020B0604020202020204" pitchFamily="34" charset="0"/>
              </a:rPr>
              <a:t> a, </a:t>
            </a:r>
            <a:r>
              <a:rPr lang="de-DE" altLang="de-DE" sz="2200" dirty="0" err="1">
                <a:latin typeface="Arial" panose="020B0604020202020204" pitchFamily="34" charset="0"/>
                <a:cs typeface="Arial" panose="020B0604020202020204" pitchFamily="34" charset="0"/>
              </a:rPr>
              <a:t>tellus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Phasellus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viverra</a:t>
            </a:r>
            <a:r>
              <a:rPr lang="de-DE" altLang="de-DE" sz="2200" dirty="0">
                <a:latin typeface="Arial" panose="020B0604020202020204" pitchFamily="34" charset="0"/>
                <a:cs typeface="Arial" panose="020B0604020202020204" pitchFamily="34" charset="0"/>
              </a:rPr>
              <a:t> nulla </a:t>
            </a:r>
            <a:r>
              <a:rPr lang="de-DE" altLang="de-DE" sz="2200" dirty="0" err="1">
                <a:latin typeface="Arial" panose="020B0604020202020204" pitchFamily="34" charset="0"/>
                <a:cs typeface="Arial" panose="020B0604020202020204" pitchFamily="34" charset="0"/>
              </a:rPr>
              <a:t>ut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metus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varius</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laoreet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Quisque</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rutrum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Aenean</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imperdiet</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Etiam</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ultricies</a:t>
            </a:r>
            <a:r>
              <a:rPr lang="de-DE" altLang="de-DE" sz="2200" dirty="0">
                <a:latin typeface="Arial" panose="020B0604020202020204" pitchFamily="34" charset="0"/>
                <a:cs typeface="Arial" panose="020B0604020202020204" pitchFamily="34" charset="0"/>
              </a:rPr>
              <a:t> nisi </a:t>
            </a:r>
            <a:r>
              <a:rPr lang="de-DE" altLang="de-DE" sz="2200" dirty="0" err="1">
                <a:latin typeface="Arial" panose="020B0604020202020204" pitchFamily="34" charset="0"/>
                <a:cs typeface="Arial" panose="020B0604020202020204" pitchFamily="34" charset="0"/>
              </a:rPr>
              <a:t>vel</a:t>
            </a:r>
            <a:r>
              <a:rPr lang="de-DE" altLang="de-DE" sz="2200" dirty="0">
                <a:latin typeface="Arial" panose="020B0604020202020204" pitchFamily="34" charset="0"/>
                <a:cs typeface="Arial" panose="020B0604020202020204" pitchFamily="34" charset="0"/>
              </a:rPr>
              <a:t> </a:t>
            </a:r>
            <a:r>
              <a:rPr lang="de-DE" altLang="de-DE" sz="2200" dirty="0" err="1">
                <a:latin typeface="Arial" panose="020B0604020202020204" pitchFamily="34" charset="0"/>
                <a:cs typeface="Arial" panose="020B0604020202020204" pitchFamily="34" charset="0"/>
              </a:rPr>
              <a:t>augue</a:t>
            </a:r>
            <a:r>
              <a:rPr lang="de-DE" altLang="de-DE" sz="2200" dirty="0">
                <a:latin typeface="Arial" panose="020B0604020202020204" pitchFamily="34" charset="0"/>
                <a:cs typeface="Arial" panose="020B0604020202020204" pitchFamily="34" charset="0"/>
              </a:rPr>
              <a:t>. Curabitur ullamcorper ultricies nisi. </a:t>
            </a:r>
          </a:p>
        </p:txBody>
      </p:sp>
      <p:sp>
        <p:nvSpPr>
          <p:cNvPr id="12" name="Rechteck 13">
            <a:extLst>
              <a:ext uri="{FF2B5EF4-FFF2-40B4-BE49-F238E27FC236}">
                <a16:creationId xmlns:a16="http://schemas.microsoft.com/office/drawing/2014/main" id="{7F47F869-77F4-062E-2746-F6DF25B46042}"/>
              </a:ext>
            </a:extLst>
          </p:cNvPr>
          <p:cNvSpPr/>
          <p:nvPr/>
        </p:nvSpPr>
        <p:spPr>
          <a:xfrm>
            <a:off x="10805159" y="4425719"/>
            <a:ext cx="9405426" cy="4567508"/>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solidFill>
                  <a:schemeClr val="tx1"/>
                </a:solidFill>
              </a:rPr>
              <a:t>Small </a:t>
            </a:r>
            <a:r>
              <a:rPr lang="de-DE" sz="3600" dirty="0" err="1">
                <a:solidFill>
                  <a:schemeClr val="tx1"/>
                </a:solidFill>
              </a:rPr>
              <a:t>pic</a:t>
            </a:r>
            <a:endParaRPr lang="de-DE" sz="3600" dirty="0">
              <a:solidFill>
                <a:schemeClr val="tx1"/>
              </a:solidFill>
            </a:endParaRPr>
          </a:p>
        </p:txBody>
      </p:sp>
      <p:sp>
        <p:nvSpPr>
          <p:cNvPr id="3" name="Rechteck 13">
            <a:extLst>
              <a:ext uri="{FF2B5EF4-FFF2-40B4-BE49-F238E27FC236}">
                <a16:creationId xmlns:a16="http://schemas.microsoft.com/office/drawing/2014/main" id="{AC77F0CC-4DF7-87DF-7F3B-908BD75FACE8}"/>
              </a:ext>
            </a:extLst>
          </p:cNvPr>
          <p:cNvSpPr/>
          <p:nvPr/>
        </p:nvSpPr>
        <p:spPr>
          <a:xfrm>
            <a:off x="15196134" y="343995"/>
            <a:ext cx="5864564" cy="2233612"/>
          </a:xfrm>
          <a:prstGeom prst="rect">
            <a:avLst/>
          </a:prstGeom>
          <a:solidFill>
            <a:schemeClr val="bg1"/>
          </a:solid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tx1"/>
                </a:solidFill>
              </a:rPr>
              <a:t>Logo area</a:t>
            </a:r>
            <a:endParaRPr lang="de-DE" sz="3600" dirty="0">
              <a:solidFill>
                <a:schemeClr val="tx1"/>
              </a:solidFill>
            </a:endParaRPr>
          </a:p>
        </p:txBody>
      </p:sp>
    </p:spTree>
    <p:extLst>
      <p:ext uri="{BB962C8B-B14F-4D97-AF65-F5344CB8AC3E}">
        <p14:creationId xmlns:p14="http://schemas.microsoft.com/office/powerpoint/2010/main" val="7531022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3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5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6.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84</TotalTime>
  <Words>4686</Words>
  <Application>Microsoft Office PowerPoint</Application>
  <PresentationFormat>Custom</PresentationFormat>
  <Paragraphs>234</Paragraphs>
  <Slides>6</Slides>
  <Notes>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6</vt:i4>
      </vt:variant>
    </vt:vector>
  </HeadingPairs>
  <TitlesOfParts>
    <vt:vector size="15" baseType="lpstr">
      <vt:lpstr>Aptos</vt:lpstr>
      <vt:lpstr>Arial</vt:lpstr>
      <vt:lpstr>Open Sans</vt:lpstr>
      <vt:lpstr>Office Theme</vt:lpstr>
      <vt:lpstr>4_Office Theme</vt:lpstr>
      <vt:lpstr>2_Office Theme</vt:lpstr>
      <vt:lpstr>3_Office Theme</vt:lpstr>
      <vt:lpstr>5_Office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X Luan</dc:creator>
  <cp:lastModifiedBy>X Luan</cp:lastModifiedBy>
  <cp:revision>7</cp:revision>
  <dcterms:created xsi:type="dcterms:W3CDTF">2026-04-29T09:14:01Z</dcterms:created>
  <dcterms:modified xsi:type="dcterms:W3CDTF">2026-05-06T03:25:01Z</dcterms:modified>
</cp:coreProperties>
</file>